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2"/>
  </p:handoutMasterIdLst>
  <p:sldIdLst>
    <p:sldId id="266" r:id="rId2"/>
    <p:sldId id="268" r:id="rId3"/>
    <p:sldId id="261" r:id="rId4"/>
    <p:sldId id="284" r:id="rId5"/>
    <p:sldId id="282" r:id="rId6"/>
    <p:sldId id="258" r:id="rId7"/>
    <p:sldId id="270" r:id="rId8"/>
    <p:sldId id="259" r:id="rId9"/>
    <p:sldId id="271" r:id="rId10"/>
    <p:sldId id="283" r:id="rId11"/>
    <p:sldId id="273" r:id="rId12"/>
    <p:sldId id="260" r:id="rId13"/>
    <p:sldId id="267" r:id="rId14"/>
    <p:sldId id="274" r:id="rId15"/>
    <p:sldId id="275" r:id="rId16"/>
    <p:sldId id="276" r:id="rId17"/>
    <p:sldId id="277" r:id="rId18"/>
    <p:sldId id="278" r:id="rId19"/>
    <p:sldId id="279" r:id="rId20"/>
    <p:sldId id="280" r:id="rId21"/>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21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A85FB8B6-A32E-4146-918E-388C73F2A943}" type="datetimeFigureOut">
              <a:rPr lang="fr-FR" smtClean="0"/>
              <a:t>19/10/18</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F8000B0-EA25-4C27-BFDA-E2BBF5C7CD7E}" type="slidenum">
              <a:rPr lang="fr-FR" smtClean="0"/>
              <a:t>‹#›</a:t>
            </a:fld>
            <a:endParaRPr lang="fr-FR"/>
          </a:p>
        </p:txBody>
      </p:sp>
    </p:spTree>
    <p:extLst>
      <p:ext uri="{BB962C8B-B14F-4D97-AF65-F5344CB8AC3E}">
        <p14:creationId xmlns:p14="http://schemas.microsoft.com/office/powerpoint/2010/main" val="23577792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7"/>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13BDE5A-37E2-1F44-A653-42D23C823160}" type="datetimeFigureOut">
              <a:rPr lang="fr-FR" smtClean="0"/>
              <a:t>19/10/18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136916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3BDE5A-37E2-1F44-A653-42D23C823160}" type="datetimeFigureOut">
              <a:rPr lang="fr-FR" smtClean="0"/>
              <a:t>19/10/18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66732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3BDE5A-37E2-1F44-A653-42D23C823160}" type="datetimeFigureOut">
              <a:rPr lang="fr-FR" smtClean="0"/>
              <a:t>19/10/18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244070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3BDE5A-37E2-1F44-A653-42D23C823160}" type="datetimeFigureOut">
              <a:rPr lang="fr-FR" smtClean="0"/>
              <a:t>19/10/18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359220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13BDE5A-37E2-1F44-A653-42D23C823160}" type="datetimeFigureOut">
              <a:rPr lang="fr-FR" smtClean="0"/>
              <a:t>19/10/18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2186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13BDE5A-37E2-1F44-A653-42D23C823160}" type="datetimeFigureOut">
              <a:rPr lang="fr-FR" smtClean="0"/>
              <a:t>19/10/18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100248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13BDE5A-37E2-1F44-A653-42D23C823160}" type="datetimeFigureOut">
              <a:rPr lang="fr-FR" smtClean="0"/>
              <a:t>19/10/18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5265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13BDE5A-37E2-1F44-A653-42D23C823160}" type="datetimeFigureOut">
              <a:rPr lang="fr-FR" smtClean="0"/>
              <a:t>19/10/18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92095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3BDE5A-37E2-1F44-A653-42D23C823160}" type="datetimeFigureOut">
              <a:rPr lang="fr-FR" smtClean="0"/>
              <a:t>19/10/18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63628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8" y="273049"/>
            <a:ext cx="3008313" cy="1162051"/>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3BDE5A-37E2-1F44-A653-42D23C823160}" type="datetimeFigureOut">
              <a:rPr lang="fr-FR" smtClean="0"/>
              <a:t>19/10/18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407831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9"/>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3BDE5A-37E2-1F44-A653-42D23C823160}" type="datetimeFigureOut">
              <a:rPr lang="fr-FR" smtClean="0"/>
              <a:t>19/10/18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331099-EC7B-6A4D-98F0-11280969F42D}" type="slidenum">
              <a:rPr lang="fr-FR" smtClean="0"/>
              <a:t>‹#›</a:t>
            </a:fld>
            <a:endParaRPr lang="fr-FR"/>
          </a:p>
        </p:txBody>
      </p:sp>
    </p:spTree>
    <p:extLst>
      <p:ext uri="{BB962C8B-B14F-4D97-AF65-F5344CB8AC3E}">
        <p14:creationId xmlns:p14="http://schemas.microsoft.com/office/powerpoint/2010/main" val="34019271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BDE5A-37E2-1F44-A653-42D23C823160}" type="datetimeFigureOut">
              <a:rPr lang="fr-FR" smtClean="0"/>
              <a:t>19/10/18</a:t>
            </a:fld>
            <a:endParaRPr lang="fr-F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31099-EC7B-6A4D-98F0-11280969F42D}" type="slidenum">
              <a:rPr lang="fr-FR" smtClean="0"/>
              <a:t>‹#›</a:t>
            </a:fld>
            <a:endParaRPr lang="fr-FR"/>
          </a:p>
        </p:txBody>
      </p:sp>
    </p:spTree>
    <p:extLst>
      <p:ext uri="{BB962C8B-B14F-4D97-AF65-F5344CB8AC3E}">
        <p14:creationId xmlns:p14="http://schemas.microsoft.com/office/powerpoint/2010/main" val="781225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16"/>
          <p:cNvSpPr>
            <a:spLocks noGrp="1" noChangeArrowheads="1"/>
          </p:cNvSpPr>
          <p:nvPr>
            <p:ph type="ctrTitle"/>
          </p:nvPr>
        </p:nvSpPr>
        <p:spPr>
          <a:xfrm>
            <a:off x="684232" y="2794825"/>
            <a:ext cx="7127875" cy="100832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Lst>
        </p:spPr>
        <p:txBody>
          <a:bodyPr>
            <a:noAutofit/>
          </a:bodyPr>
          <a:lstStyle/>
          <a:p>
            <a:pPr eaLnBrk="1" hangingPunct="1">
              <a:defRPr/>
            </a:pPr>
            <a:r>
              <a:rPr lang="fr-FR" altLang="fr-FR" sz="4000" dirty="0">
                <a:effectLst>
                  <a:outerShdw blurRad="38100" dist="38100" dir="2700000" algn="tl">
                    <a:srgbClr val="C0C0C0"/>
                  </a:outerShdw>
                </a:effectLst>
              </a:rPr>
              <a:t>Réforme du 3</a:t>
            </a:r>
            <a:r>
              <a:rPr lang="fr-FR" altLang="fr-FR" sz="4000" baseline="30000" dirty="0">
                <a:effectLst>
                  <a:outerShdw blurRad="38100" dist="38100" dir="2700000" algn="tl">
                    <a:srgbClr val="C0C0C0"/>
                  </a:outerShdw>
                </a:effectLst>
              </a:rPr>
              <a:t>ème</a:t>
            </a:r>
            <a:r>
              <a:rPr lang="fr-FR" altLang="fr-FR" sz="4000" dirty="0">
                <a:effectLst>
                  <a:outerShdw blurRad="38100" dist="38100" dir="2700000" algn="tl">
                    <a:srgbClr val="C0C0C0"/>
                  </a:outerShdw>
                </a:effectLst>
              </a:rPr>
              <a:t> cycle</a:t>
            </a:r>
            <a:br>
              <a:rPr lang="fr-FR" altLang="fr-FR" sz="4000" dirty="0">
                <a:effectLst>
                  <a:outerShdw blurRad="38100" dist="38100" dir="2700000" algn="tl">
                    <a:srgbClr val="C0C0C0"/>
                  </a:outerShdw>
                </a:effectLst>
              </a:rPr>
            </a:br>
            <a:r>
              <a:rPr lang="fr-FR" altLang="fr-FR" sz="4800" b="0" dirty="0" smtClean="0">
                <a:effectLst>
                  <a:outerShdw blurRad="38100" dist="38100" dir="2700000" algn="tl">
                    <a:srgbClr val="C0C0C0"/>
                  </a:outerShdw>
                </a:effectLst>
              </a:rPr>
              <a:t>et FST</a:t>
            </a:r>
            <a:endParaRPr lang="fr-FR" altLang="fr-FR" sz="4800" b="0" dirty="0">
              <a:effectLst>
                <a:outerShdw blurRad="38100" dist="38100" dir="2700000" algn="tl">
                  <a:srgbClr val="C0C0C0"/>
                </a:outerShdw>
              </a:effectLst>
            </a:endParaRPr>
          </a:p>
        </p:txBody>
      </p:sp>
      <p:sp>
        <p:nvSpPr>
          <p:cNvPr id="2056" name="Rectangle 31"/>
          <p:cNvSpPr>
            <a:spLocks noChangeArrowheads="1"/>
          </p:cNvSpPr>
          <p:nvPr/>
        </p:nvSpPr>
        <p:spPr bwMode="auto">
          <a:xfrm>
            <a:off x="8243888" y="67735"/>
            <a:ext cx="900112" cy="4804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accent2"/>
                </a:solidFill>
                <a:latin typeface="Trebuchet MS" pitchFamily="34" charset="0"/>
              </a:defRPr>
            </a:lvl1pPr>
            <a:lvl2pPr marL="742950" indent="-285750" eaLnBrk="0" hangingPunct="0">
              <a:spcBef>
                <a:spcPct val="20000"/>
              </a:spcBef>
              <a:buChar char="–"/>
              <a:defRPr sz="2400">
                <a:solidFill>
                  <a:schemeClr val="accent2"/>
                </a:solidFill>
                <a:latin typeface="Trebuchet MS" pitchFamily="34" charset="0"/>
              </a:defRPr>
            </a:lvl2pPr>
            <a:lvl3pPr marL="1143000" indent="-228600" eaLnBrk="0" hangingPunct="0">
              <a:spcBef>
                <a:spcPct val="20000"/>
              </a:spcBef>
              <a:buChar char="•"/>
              <a:defRPr sz="2000">
                <a:solidFill>
                  <a:schemeClr val="accent2"/>
                </a:solidFill>
                <a:latin typeface="Trebuchet MS" pitchFamily="34" charset="0"/>
              </a:defRPr>
            </a:lvl3pPr>
            <a:lvl4pPr marL="1600200" indent="-228600" eaLnBrk="0" hangingPunct="0">
              <a:spcBef>
                <a:spcPct val="20000"/>
              </a:spcBef>
              <a:buChar char="–"/>
              <a:defRPr>
                <a:solidFill>
                  <a:schemeClr val="accent2"/>
                </a:solidFill>
                <a:latin typeface="Trebuchet MS" pitchFamily="34" charset="0"/>
              </a:defRPr>
            </a:lvl4pPr>
            <a:lvl5pPr marL="2057400" indent="-228600" eaLnBrk="0" hangingPunct="0">
              <a:spcBef>
                <a:spcPct val="20000"/>
              </a:spcBef>
              <a:buChar char="»"/>
              <a:defRPr sz="1600">
                <a:solidFill>
                  <a:schemeClr val="accent2"/>
                </a:solidFill>
                <a:latin typeface="Trebuchet MS" pitchFamily="34" charset="0"/>
              </a:defRPr>
            </a:lvl5pPr>
            <a:lvl6pPr marL="2514600" indent="-228600" eaLnBrk="0" fontAlgn="base" hangingPunct="0">
              <a:spcBef>
                <a:spcPct val="20000"/>
              </a:spcBef>
              <a:spcAft>
                <a:spcPct val="0"/>
              </a:spcAft>
              <a:buChar char="»"/>
              <a:defRPr sz="1600">
                <a:solidFill>
                  <a:schemeClr val="accent2"/>
                </a:solidFill>
                <a:latin typeface="Trebuchet MS" pitchFamily="34" charset="0"/>
              </a:defRPr>
            </a:lvl6pPr>
            <a:lvl7pPr marL="2971800" indent="-228600" eaLnBrk="0" fontAlgn="base" hangingPunct="0">
              <a:spcBef>
                <a:spcPct val="20000"/>
              </a:spcBef>
              <a:spcAft>
                <a:spcPct val="0"/>
              </a:spcAft>
              <a:buChar char="»"/>
              <a:defRPr sz="1600">
                <a:solidFill>
                  <a:schemeClr val="accent2"/>
                </a:solidFill>
                <a:latin typeface="Trebuchet MS" pitchFamily="34" charset="0"/>
              </a:defRPr>
            </a:lvl7pPr>
            <a:lvl8pPr marL="3429000" indent="-228600" eaLnBrk="0" fontAlgn="base" hangingPunct="0">
              <a:spcBef>
                <a:spcPct val="20000"/>
              </a:spcBef>
              <a:spcAft>
                <a:spcPct val="0"/>
              </a:spcAft>
              <a:buChar char="»"/>
              <a:defRPr sz="1600">
                <a:solidFill>
                  <a:schemeClr val="accent2"/>
                </a:solidFill>
                <a:latin typeface="Trebuchet MS" pitchFamily="34" charset="0"/>
              </a:defRPr>
            </a:lvl8pPr>
            <a:lvl9pPr marL="3886200" indent="-228600" eaLnBrk="0" fontAlgn="base" hangingPunct="0">
              <a:spcBef>
                <a:spcPct val="20000"/>
              </a:spcBef>
              <a:spcAft>
                <a:spcPct val="0"/>
              </a:spcAft>
              <a:buChar char="»"/>
              <a:defRPr sz="1600">
                <a:solidFill>
                  <a:schemeClr val="accent2"/>
                </a:solidFill>
                <a:latin typeface="Trebuchet MS" pitchFamily="34" charset="0"/>
              </a:defRPr>
            </a:lvl9pPr>
          </a:lstStyle>
          <a:p>
            <a:pPr eaLnBrk="1" hangingPunct="1">
              <a:spcBef>
                <a:spcPct val="0"/>
              </a:spcBef>
              <a:buFontTx/>
              <a:buNone/>
            </a:pPr>
            <a:endParaRPr lang="fr-FR" altLang="fr-FR" sz="1800">
              <a:solidFill>
                <a:schemeClr val="tx1"/>
              </a:solidFill>
              <a:latin typeface="Arial" charset="0"/>
            </a:endParaRPr>
          </a:p>
        </p:txBody>
      </p:sp>
      <p:sp>
        <p:nvSpPr>
          <p:cNvPr id="3" name="ZoneTexte 2"/>
          <p:cNvSpPr txBox="1"/>
          <p:nvPr/>
        </p:nvSpPr>
        <p:spPr>
          <a:xfrm>
            <a:off x="2164343" y="4678882"/>
            <a:ext cx="4954126" cy="954107"/>
          </a:xfrm>
          <a:prstGeom prst="rect">
            <a:avLst/>
          </a:prstGeom>
          <a:noFill/>
        </p:spPr>
        <p:txBody>
          <a:bodyPr wrap="none" rtlCol="0">
            <a:spAutoFit/>
          </a:bodyPr>
          <a:lstStyle/>
          <a:p>
            <a:pPr algn="ctr"/>
            <a:r>
              <a:rPr lang="fr-FR" sz="2800" dirty="0" smtClean="0"/>
              <a:t>Réunion </a:t>
            </a:r>
            <a:r>
              <a:rPr lang="fr-FR" sz="2800" dirty="0" err="1" smtClean="0"/>
              <a:t>AssHIB</a:t>
            </a:r>
            <a:r>
              <a:rPr lang="fr-FR" sz="2800" dirty="0" smtClean="0"/>
              <a:t> 19 octobre 2018</a:t>
            </a:r>
          </a:p>
          <a:p>
            <a:pPr algn="ctr"/>
            <a:r>
              <a:rPr lang="fr-FR" sz="2800" dirty="0" smtClean="0"/>
              <a:t>Lyon</a:t>
            </a:r>
            <a:endParaRPr lang="fr-FR" sz="2800" dirty="0"/>
          </a:p>
        </p:txBody>
      </p:sp>
    </p:spTree>
    <p:extLst>
      <p:ext uri="{BB962C8B-B14F-4D97-AF65-F5344CB8AC3E}">
        <p14:creationId xmlns:p14="http://schemas.microsoft.com/office/powerpoint/2010/main" val="31678746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b="1" dirty="0" smtClean="0">
                <a:solidFill>
                  <a:srgbClr val="0070C0"/>
                </a:solidFill>
              </a:rPr>
              <a:t>FST…T = transversales</a:t>
            </a:r>
            <a:endParaRPr lang="fr-FR" b="1" dirty="0">
              <a:solidFill>
                <a:srgbClr val="0070C0"/>
              </a:solidFill>
            </a:endParaRPr>
          </a:p>
        </p:txBody>
      </p:sp>
      <p:sp>
        <p:nvSpPr>
          <p:cNvPr id="3" name="Espace réservé du contenu 2"/>
          <p:cNvSpPr>
            <a:spLocks noGrp="1"/>
          </p:cNvSpPr>
          <p:nvPr>
            <p:ph idx="1"/>
          </p:nvPr>
        </p:nvSpPr>
        <p:spPr/>
        <p:txBody>
          <a:bodyPr>
            <a:normAutofit fontScale="85000" lnSpcReduction="10000"/>
          </a:bodyPr>
          <a:lstStyle/>
          <a:p>
            <a:r>
              <a:rPr lang="fr-FR" dirty="0" smtClean="0"/>
              <a:t>Champ de compétences additionnel, partagé par plusieurs spécialités (DES) et donc par plusieurs métiers</a:t>
            </a:r>
          </a:p>
          <a:p>
            <a:pPr algn="ctr">
              <a:buFont typeface="Calibri" panose="020F0502020204030204" pitchFamily="34" charset="0"/>
              <a:buChar char="→"/>
            </a:pPr>
            <a:r>
              <a:rPr lang="fr-FR" dirty="0" smtClean="0">
                <a:solidFill>
                  <a:srgbClr val="0070C0"/>
                </a:solidFill>
              </a:rPr>
              <a:t>Approfondissement/extension du champ d’exercice dans le cadre de la spécialité d’origine</a:t>
            </a:r>
          </a:p>
          <a:p>
            <a:r>
              <a:rPr lang="fr-FR" dirty="0" smtClean="0"/>
              <a:t>Etudiants de différents DES d’origine</a:t>
            </a:r>
          </a:p>
          <a:p>
            <a:r>
              <a:rPr lang="fr-FR" dirty="0" smtClean="0"/>
              <a:t>Formation parfois portée par plusieurs disciplines universitaires</a:t>
            </a:r>
          </a:p>
          <a:p>
            <a:r>
              <a:rPr lang="fr-FR" dirty="0" smtClean="0"/>
              <a:t>Mention associée à la délivrance du DES (et non diplôme individualisé)</a:t>
            </a:r>
          </a:p>
          <a:p>
            <a:r>
              <a:rPr lang="fr-FR" dirty="0" smtClean="0"/>
              <a:t>Accessibilité en FC : modalités ?</a:t>
            </a:r>
            <a:endParaRPr lang="fr-FR" dirty="0"/>
          </a:p>
        </p:txBody>
      </p:sp>
    </p:spTree>
    <p:extLst>
      <p:ext uri="{BB962C8B-B14F-4D97-AF65-F5344CB8AC3E}">
        <p14:creationId xmlns:p14="http://schemas.microsoft.com/office/powerpoint/2010/main" val="1506521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4220"/>
            <a:ext cx="9144000" cy="758911"/>
          </a:xfrm>
        </p:spPr>
        <p:txBody>
          <a:bodyPr>
            <a:normAutofit/>
          </a:bodyPr>
          <a:lstStyle/>
          <a:p>
            <a:r>
              <a:rPr lang="fr-FR" sz="3200" b="1" dirty="0"/>
              <a:t>Formations Spécialisées Transversales (FST)</a:t>
            </a:r>
          </a:p>
        </p:txBody>
      </p:sp>
      <p:sp>
        <p:nvSpPr>
          <p:cNvPr id="4" name="Espace réservé du contenu 6"/>
          <p:cNvSpPr txBox="1">
            <a:spLocks/>
          </p:cNvSpPr>
          <p:nvPr/>
        </p:nvSpPr>
        <p:spPr>
          <a:xfrm>
            <a:off x="4586535" y="869281"/>
            <a:ext cx="4413085" cy="6213309"/>
          </a:xfrm>
          <a:prstGeom prst="rect">
            <a:avLst/>
          </a:prstGeom>
          <a:extLs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sz="1600">
                <a:solidFill>
                  <a:schemeClr val="accent2"/>
                </a:solidFill>
                <a:latin typeface="+mn-lt"/>
              </a:defRPr>
            </a:lvl5pPr>
            <a:lvl6pPr marL="2514600" indent="-228600" algn="l" rtl="0" fontAlgn="base">
              <a:spcBef>
                <a:spcPct val="20000"/>
              </a:spcBef>
              <a:spcAft>
                <a:spcPct val="0"/>
              </a:spcAft>
              <a:buChar char="»"/>
              <a:defRPr sz="1600">
                <a:solidFill>
                  <a:schemeClr val="accent2"/>
                </a:solidFill>
                <a:latin typeface="+mn-lt"/>
              </a:defRPr>
            </a:lvl6pPr>
            <a:lvl7pPr marL="2971800" indent="-228600" algn="l" rtl="0" fontAlgn="base">
              <a:spcBef>
                <a:spcPct val="20000"/>
              </a:spcBef>
              <a:spcAft>
                <a:spcPct val="0"/>
              </a:spcAft>
              <a:buChar char="»"/>
              <a:defRPr sz="1600">
                <a:solidFill>
                  <a:schemeClr val="accent2"/>
                </a:solidFill>
                <a:latin typeface="+mn-lt"/>
              </a:defRPr>
            </a:lvl7pPr>
            <a:lvl8pPr marL="3429000" indent="-228600" algn="l" rtl="0" fontAlgn="base">
              <a:spcBef>
                <a:spcPct val="20000"/>
              </a:spcBef>
              <a:spcAft>
                <a:spcPct val="0"/>
              </a:spcAft>
              <a:buChar char="»"/>
              <a:defRPr sz="1600">
                <a:solidFill>
                  <a:schemeClr val="accent2"/>
                </a:solidFill>
                <a:latin typeface="+mn-lt"/>
              </a:defRPr>
            </a:lvl8pPr>
            <a:lvl9pPr marL="3886200" indent="-228600" algn="l" rtl="0" fontAlgn="base">
              <a:spcBef>
                <a:spcPct val="20000"/>
              </a:spcBef>
              <a:spcAft>
                <a:spcPct val="0"/>
              </a:spcAft>
              <a:buChar char="»"/>
              <a:defRPr sz="1600">
                <a:solidFill>
                  <a:schemeClr val="accent2"/>
                </a:solidFill>
                <a:latin typeface="+mn-lt"/>
              </a:defRPr>
            </a:lvl9pPr>
          </a:lstStyle>
          <a:p>
            <a:r>
              <a:rPr lang="fr-FR" altLang="fr-FR" sz="1800" kern="0" dirty="0">
                <a:solidFill>
                  <a:srgbClr val="0070C0"/>
                </a:solidFill>
              </a:rPr>
              <a:t>Hématologie bioclinique  </a:t>
            </a:r>
          </a:p>
          <a:p>
            <a:r>
              <a:rPr lang="fr-FR" altLang="fr-FR" sz="1800" kern="0" dirty="0">
                <a:solidFill>
                  <a:srgbClr val="0070C0"/>
                </a:solidFill>
              </a:rPr>
              <a:t>Hygiène-prévention de l’infection, résistances </a:t>
            </a:r>
          </a:p>
          <a:p>
            <a:r>
              <a:rPr lang="fr-FR" altLang="fr-FR" sz="1800" kern="0" dirty="0">
                <a:solidFill>
                  <a:schemeClr val="tx1"/>
                </a:solidFill>
              </a:rPr>
              <a:t>Maladies allergiques </a:t>
            </a:r>
          </a:p>
          <a:p>
            <a:r>
              <a:rPr lang="fr-FR" altLang="fr-FR" sz="1800" kern="0" dirty="0">
                <a:solidFill>
                  <a:srgbClr val="000000"/>
                </a:solidFill>
              </a:rPr>
              <a:t>Médecine scolaire</a:t>
            </a:r>
          </a:p>
          <a:p>
            <a:r>
              <a:rPr lang="fr-FR" altLang="fr-FR" sz="1800" kern="0" dirty="0">
                <a:solidFill>
                  <a:srgbClr val="000000"/>
                </a:solidFill>
              </a:rPr>
              <a:t>Médecine et biologie de la reproduction-andrologie </a:t>
            </a:r>
          </a:p>
          <a:p>
            <a:r>
              <a:rPr lang="fr-FR" altLang="fr-FR" sz="1800" kern="0" dirty="0">
                <a:solidFill>
                  <a:srgbClr val="000000"/>
                </a:solidFill>
              </a:rPr>
              <a:t>Médecine du sport </a:t>
            </a:r>
          </a:p>
          <a:p>
            <a:r>
              <a:rPr lang="fr-FR" altLang="fr-FR" sz="1800" kern="0" dirty="0">
                <a:solidFill>
                  <a:srgbClr val="0070C0"/>
                </a:solidFill>
              </a:rPr>
              <a:t>Nutrition appliquée</a:t>
            </a:r>
          </a:p>
          <a:p>
            <a:r>
              <a:rPr lang="fr-FR" altLang="fr-FR" sz="1800" kern="0" dirty="0">
                <a:solidFill>
                  <a:srgbClr val="0070C0"/>
                </a:solidFill>
              </a:rPr>
              <a:t>Pharmacologie médicale &amp; thérapeutique</a:t>
            </a:r>
          </a:p>
          <a:p>
            <a:r>
              <a:rPr lang="fr-FR" altLang="fr-FR" sz="1800" kern="0" dirty="0">
                <a:solidFill>
                  <a:srgbClr val="000000"/>
                </a:solidFill>
              </a:rPr>
              <a:t>Soins palliatifs</a:t>
            </a:r>
          </a:p>
          <a:p>
            <a:r>
              <a:rPr lang="fr-FR" altLang="fr-FR" sz="1800" kern="0" dirty="0">
                <a:solidFill>
                  <a:srgbClr val="000000"/>
                </a:solidFill>
              </a:rPr>
              <a:t>Sommeil</a:t>
            </a:r>
          </a:p>
          <a:p>
            <a:r>
              <a:rPr lang="fr-FR" altLang="fr-FR" sz="1800" kern="0" dirty="0">
                <a:solidFill>
                  <a:srgbClr val="000000"/>
                </a:solidFill>
              </a:rPr>
              <a:t>Thérapie cellulaire-transfusion</a:t>
            </a:r>
          </a:p>
          <a:p>
            <a:r>
              <a:rPr lang="fr-FR" altLang="fr-FR" sz="1800" kern="0" dirty="0">
                <a:solidFill>
                  <a:srgbClr val="000000"/>
                </a:solidFill>
              </a:rPr>
              <a:t>Urgences pédiatriques </a:t>
            </a:r>
          </a:p>
        </p:txBody>
      </p:sp>
      <p:sp>
        <p:nvSpPr>
          <p:cNvPr id="5" name="Espace réservé du contenu 8"/>
          <p:cNvSpPr txBox="1">
            <a:spLocks/>
          </p:cNvSpPr>
          <p:nvPr/>
        </p:nvSpPr>
        <p:spPr>
          <a:xfrm>
            <a:off x="507831" y="949488"/>
            <a:ext cx="4038600" cy="6213309"/>
          </a:xfrm>
          <a:prstGeom prst="rect">
            <a:avLst/>
          </a:prstGeom>
          <a:extLs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sz="1600">
                <a:solidFill>
                  <a:schemeClr val="accent2"/>
                </a:solidFill>
                <a:latin typeface="+mn-lt"/>
              </a:defRPr>
            </a:lvl5pPr>
            <a:lvl6pPr marL="2514600" indent="-228600" algn="l" rtl="0" fontAlgn="base">
              <a:spcBef>
                <a:spcPct val="20000"/>
              </a:spcBef>
              <a:spcAft>
                <a:spcPct val="0"/>
              </a:spcAft>
              <a:buChar char="»"/>
              <a:defRPr sz="1600">
                <a:solidFill>
                  <a:schemeClr val="accent2"/>
                </a:solidFill>
                <a:latin typeface="+mn-lt"/>
              </a:defRPr>
            </a:lvl6pPr>
            <a:lvl7pPr marL="2971800" indent="-228600" algn="l" rtl="0" fontAlgn="base">
              <a:spcBef>
                <a:spcPct val="20000"/>
              </a:spcBef>
              <a:spcAft>
                <a:spcPct val="0"/>
              </a:spcAft>
              <a:buChar char="»"/>
              <a:defRPr sz="1600">
                <a:solidFill>
                  <a:schemeClr val="accent2"/>
                </a:solidFill>
                <a:latin typeface="+mn-lt"/>
              </a:defRPr>
            </a:lvl7pPr>
            <a:lvl8pPr marL="3429000" indent="-228600" algn="l" rtl="0" fontAlgn="base">
              <a:spcBef>
                <a:spcPct val="20000"/>
              </a:spcBef>
              <a:spcAft>
                <a:spcPct val="0"/>
              </a:spcAft>
              <a:buChar char="»"/>
              <a:defRPr sz="1600">
                <a:solidFill>
                  <a:schemeClr val="accent2"/>
                </a:solidFill>
                <a:latin typeface="+mn-lt"/>
              </a:defRPr>
            </a:lvl8pPr>
            <a:lvl9pPr marL="3886200" indent="-228600" algn="l" rtl="0" fontAlgn="base">
              <a:spcBef>
                <a:spcPct val="20000"/>
              </a:spcBef>
              <a:spcAft>
                <a:spcPct val="0"/>
              </a:spcAft>
              <a:buChar char="»"/>
              <a:defRPr sz="1600">
                <a:solidFill>
                  <a:schemeClr val="accent2"/>
                </a:solidFill>
                <a:latin typeface="+mn-lt"/>
              </a:defRPr>
            </a:lvl9pPr>
          </a:lstStyle>
          <a:p>
            <a:r>
              <a:rPr lang="fr-FR" altLang="fr-FR" sz="1800" kern="0" dirty="0">
                <a:solidFill>
                  <a:schemeClr val="tx1"/>
                </a:solidFill>
              </a:rPr>
              <a:t>Addictologie   </a:t>
            </a:r>
          </a:p>
          <a:p>
            <a:r>
              <a:rPr lang="fr-FR" altLang="fr-FR" sz="1800" kern="0" dirty="0">
                <a:solidFill>
                  <a:srgbClr val="0070C0"/>
                </a:solidFill>
              </a:rPr>
              <a:t>Bio-informatique médicale  </a:t>
            </a:r>
          </a:p>
          <a:p>
            <a:r>
              <a:rPr lang="fr-FR" altLang="fr-FR" sz="1800" kern="0" dirty="0">
                <a:solidFill>
                  <a:schemeClr val="tx1"/>
                </a:solidFill>
              </a:rPr>
              <a:t>Cancérologie</a:t>
            </a:r>
          </a:p>
          <a:p>
            <a:pPr lvl="1"/>
            <a:r>
              <a:rPr lang="fr-FR" altLang="fr-FR" sz="1600" kern="0" dirty="0">
                <a:solidFill>
                  <a:schemeClr val="tx1"/>
                </a:solidFill>
              </a:rPr>
              <a:t>déclinaison hémato-cancérologie pédiatrique</a:t>
            </a:r>
          </a:p>
          <a:p>
            <a:pPr lvl="1"/>
            <a:r>
              <a:rPr lang="fr-FR" altLang="fr-FR" sz="1600" kern="0" dirty="0">
                <a:solidFill>
                  <a:schemeClr val="tx1"/>
                </a:solidFill>
              </a:rPr>
              <a:t>déclinaison cancérologie de l’adulte</a:t>
            </a:r>
          </a:p>
          <a:p>
            <a:r>
              <a:rPr lang="fr-FR" altLang="fr-FR" sz="1800" kern="0" dirty="0">
                <a:solidFill>
                  <a:schemeClr val="tx1"/>
                </a:solidFill>
              </a:rPr>
              <a:t>Cardiologie pédiatrique et congénitale </a:t>
            </a:r>
          </a:p>
          <a:p>
            <a:r>
              <a:rPr lang="fr-FR" altLang="fr-FR" sz="1800" kern="0" dirty="0">
                <a:solidFill>
                  <a:schemeClr val="tx1"/>
                </a:solidFill>
              </a:rPr>
              <a:t>Chirurgie de la main  </a:t>
            </a:r>
          </a:p>
          <a:p>
            <a:r>
              <a:rPr lang="fr-FR" altLang="fr-FR" sz="1800" kern="0" dirty="0">
                <a:solidFill>
                  <a:schemeClr val="tx1"/>
                </a:solidFill>
              </a:rPr>
              <a:t>Chirurgie en situation de guerre ou de catastrophe  </a:t>
            </a:r>
          </a:p>
          <a:p>
            <a:r>
              <a:rPr lang="fr-FR" altLang="fr-FR" sz="1800" kern="0" dirty="0">
                <a:solidFill>
                  <a:schemeClr val="tx1"/>
                </a:solidFill>
              </a:rPr>
              <a:t>Chirurgie </a:t>
            </a:r>
            <a:r>
              <a:rPr lang="fr-FR" altLang="fr-FR" sz="1800" kern="0" dirty="0" err="1">
                <a:solidFill>
                  <a:schemeClr val="tx1"/>
                </a:solidFill>
              </a:rPr>
              <a:t>orbito</a:t>
            </a:r>
            <a:r>
              <a:rPr lang="fr-FR" altLang="fr-FR" sz="1800" kern="0" dirty="0">
                <a:solidFill>
                  <a:schemeClr val="tx1"/>
                </a:solidFill>
              </a:rPr>
              <a:t>-</a:t>
            </a:r>
            <a:r>
              <a:rPr lang="fr-FR" altLang="fr-FR" sz="1800" kern="0" dirty="0" err="1">
                <a:solidFill>
                  <a:schemeClr val="tx1"/>
                </a:solidFill>
              </a:rPr>
              <a:t>palpébro</a:t>
            </a:r>
            <a:r>
              <a:rPr lang="fr-FR" altLang="fr-FR" sz="1800" kern="0" dirty="0">
                <a:solidFill>
                  <a:schemeClr val="tx1"/>
                </a:solidFill>
              </a:rPr>
              <a:t>-lacrymale </a:t>
            </a:r>
          </a:p>
          <a:p>
            <a:r>
              <a:rPr lang="fr-FR" altLang="fr-FR" sz="1800" kern="0" dirty="0">
                <a:solidFill>
                  <a:schemeClr val="tx1"/>
                </a:solidFill>
              </a:rPr>
              <a:t>Douleur  </a:t>
            </a:r>
          </a:p>
          <a:p>
            <a:r>
              <a:rPr lang="fr-FR" altLang="fr-FR" sz="1800" kern="0" dirty="0">
                <a:solidFill>
                  <a:schemeClr val="tx1"/>
                </a:solidFill>
              </a:rPr>
              <a:t>Expertise médicale-préjudice corporel </a:t>
            </a:r>
          </a:p>
          <a:p>
            <a:r>
              <a:rPr lang="fr-FR" altLang="fr-FR" sz="1800" kern="0" dirty="0">
                <a:solidFill>
                  <a:schemeClr val="tx1"/>
                </a:solidFill>
              </a:rPr>
              <a:t>Fœtopathologie   </a:t>
            </a:r>
          </a:p>
          <a:p>
            <a:r>
              <a:rPr lang="fr-FR" altLang="fr-FR" sz="1800" kern="0" dirty="0">
                <a:solidFill>
                  <a:srgbClr val="0070C0"/>
                </a:solidFill>
              </a:rPr>
              <a:t>Génétique et médecine moléculaire bioclinique </a:t>
            </a:r>
          </a:p>
        </p:txBody>
      </p:sp>
    </p:spTree>
    <p:extLst>
      <p:ext uri="{BB962C8B-B14F-4D97-AF65-F5344CB8AC3E}">
        <p14:creationId xmlns:p14="http://schemas.microsoft.com/office/powerpoint/2010/main" val="2122281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633" y="274639"/>
            <a:ext cx="8763433" cy="1143000"/>
          </a:xfrm>
        </p:spPr>
        <p:txBody>
          <a:bodyPr>
            <a:normAutofit fontScale="90000"/>
          </a:bodyPr>
          <a:lstStyle/>
          <a:p>
            <a:r>
              <a:rPr lang="fr-FR" b="1" u="sng" dirty="0"/>
              <a:t>Les Formations spécialisées transversales (FST)</a:t>
            </a:r>
            <a:r>
              <a:rPr lang="fr-FR" dirty="0"/>
              <a:t/>
            </a:r>
            <a:br>
              <a:rPr lang="fr-FR" dirty="0"/>
            </a:b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Ce sont des </a:t>
            </a:r>
            <a:r>
              <a:rPr lang="fr-FR" b="1" dirty="0" smtClean="0">
                <a:solidFill>
                  <a:srgbClr val="0000FF"/>
                </a:solidFill>
              </a:rPr>
              <a:t>formations facultatives</a:t>
            </a:r>
            <a:r>
              <a:rPr lang="fr-FR" dirty="0" smtClean="0"/>
              <a:t>, </a:t>
            </a:r>
            <a:r>
              <a:rPr lang="fr-FR" b="1" dirty="0" smtClean="0">
                <a:solidFill>
                  <a:srgbClr val="0000FF"/>
                </a:solidFill>
              </a:rPr>
              <a:t>communes à plusieurs DES</a:t>
            </a:r>
            <a:r>
              <a:rPr lang="fr-FR" dirty="0" smtClean="0"/>
              <a:t>, d’une durée d’un an. La possibilité d’accès aux FST est décidée en fonction du projet pédagogique de l’interne, elle n’est pas dépendante du DES d’origine, n’est pas obligatoire et permet l’acquisition de connaissances transversales complémentaires.</a:t>
            </a:r>
          </a:p>
          <a:p>
            <a:r>
              <a:rPr lang="fr-FR" dirty="0" smtClean="0"/>
              <a:t>Quelques exemples de FST qui peuvent compléter un cursus de biologiste médical :</a:t>
            </a:r>
          </a:p>
          <a:p>
            <a:pPr marL="0" indent="0">
              <a:buNone/>
            </a:pPr>
            <a:r>
              <a:rPr lang="fr-FR" dirty="0" smtClean="0"/>
              <a:t>		- bio-informatique médicale</a:t>
            </a:r>
          </a:p>
          <a:p>
            <a:pPr marL="0" indent="0">
              <a:buNone/>
            </a:pPr>
            <a:r>
              <a:rPr lang="fr-FR" dirty="0" smtClean="0"/>
              <a:t>		- génétique et médecine moléculaire bioclinique</a:t>
            </a:r>
          </a:p>
          <a:p>
            <a:pPr marL="0" indent="0">
              <a:buNone/>
            </a:pPr>
            <a:r>
              <a:rPr lang="fr-FR" dirty="0" smtClean="0"/>
              <a:t>		- hématologie bioclinique</a:t>
            </a:r>
          </a:p>
          <a:p>
            <a:pPr marL="0" indent="0">
              <a:buNone/>
            </a:pPr>
            <a:r>
              <a:rPr lang="fr-FR" dirty="0" smtClean="0"/>
              <a:t>		- hygiène - prévention de l’infection, résistances, vigilances</a:t>
            </a:r>
          </a:p>
          <a:p>
            <a:pPr marL="0" indent="0">
              <a:buNone/>
            </a:pPr>
            <a:r>
              <a:rPr lang="fr-FR" dirty="0" smtClean="0"/>
              <a:t>		- médecine et biologie de la reproduction - andrologie</a:t>
            </a:r>
          </a:p>
          <a:p>
            <a:pPr marL="0" indent="0">
              <a:buNone/>
            </a:pPr>
            <a:r>
              <a:rPr lang="fr-FR" dirty="0" smtClean="0"/>
              <a:t>		- nutrition appliquée</a:t>
            </a:r>
          </a:p>
          <a:p>
            <a:pPr marL="0" indent="0">
              <a:buNone/>
            </a:pPr>
            <a:r>
              <a:rPr lang="fr-FR" dirty="0" smtClean="0"/>
              <a:t>		- pharmacologie médicale / thérapeutique</a:t>
            </a:r>
          </a:p>
          <a:p>
            <a:pPr marL="0" indent="0">
              <a:buNone/>
            </a:pPr>
            <a:r>
              <a:rPr lang="fr-FR" dirty="0" smtClean="0"/>
              <a:t>		- thérapie cellulaire</a:t>
            </a:r>
          </a:p>
          <a:p>
            <a:endParaRPr lang="fr-FR" dirty="0"/>
          </a:p>
        </p:txBody>
      </p:sp>
      <p:sp>
        <p:nvSpPr>
          <p:cNvPr id="4" name="ZoneTexte 3"/>
          <p:cNvSpPr txBox="1"/>
          <p:nvPr/>
        </p:nvSpPr>
        <p:spPr>
          <a:xfrm>
            <a:off x="1084713" y="6058804"/>
            <a:ext cx="5583580" cy="369332"/>
          </a:xfrm>
          <a:prstGeom prst="rect">
            <a:avLst/>
          </a:prstGeom>
          <a:noFill/>
        </p:spPr>
        <p:txBody>
          <a:bodyPr wrap="none" rtlCol="0">
            <a:spAutoFit/>
          </a:bodyPr>
          <a:lstStyle/>
          <a:p>
            <a:r>
              <a:rPr lang="fr-FR" dirty="0" smtClean="0"/>
              <a:t>http://</a:t>
            </a:r>
            <a:r>
              <a:rPr lang="fr-FR" dirty="0" err="1" smtClean="0"/>
              <a:t>cncem.fr</a:t>
            </a:r>
            <a:r>
              <a:rPr lang="fr-FR" dirty="0" smtClean="0"/>
              <a:t>/</a:t>
            </a:r>
            <a:r>
              <a:rPr lang="fr-FR" dirty="0" err="1" smtClean="0"/>
              <a:t>wikicncem</a:t>
            </a:r>
            <a:r>
              <a:rPr lang="fr-FR" dirty="0" smtClean="0"/>
              <a:t>/</a:t>
            </a:r>
            <a:r>
              <a:rPr lang="fr-FR" dirty="0" err="1" smtClean="0"/>
              <a:t>doku.php?id</a:t>
            </a:r>
            <a:r>
              <a:rPr lang="fr-FR" dirty="0" smtClean="0"/>
              <a:t>=</a:t>
            </a:r>
            <a:r>
              <a:rPr lang="fr-FR" dirty="0" err="1" smtClean="0"/>
              <a:t>fst:liste_des_fst</a:t>
            </a:r>
            <a:endParaRPr lang="fr-FR" dirty="0"/>
          </a:p>
        </p:txBody>
      </p:sp>
    </p:spTree>
    <p:extLst>
      <p:ext uri="{BB962C8B-B14F-4D97-AF65-F5344CB8AC3E}">
        <p14:creationId xmlns:p14="http://schemas.microsoft.com/office/powerpoint/2010/main" val="30514808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8-10-03 22.33.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362023"/>
          </a:xfrm>
          <a:prstGeom prst="rect">
            <a:avLst/>
          </a:prstGeom>
        </p:spPr>
      </p:pic>
      <p:pic>
        <p:nvPicPr>
          <p:cNvPr id="5" name="Image 4" descr="Capture d'écran 2018-10-03 22.34.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4465"/>
            <a:ext cx="9144000" cy="566351"/>
          </a:xfrm>
          <a:prstGeom prst="rect">
            <a:avLst/>
          </a:prstGeom>
        </p:spPr>
      </p:pic>
      <p:sp>
        <p:nvSpPr>
          <p:cNvPr id="6" name="Rectangle 5"/>
          <p:cNvSpPr/>
          <p:nvPr/>
        </p:nvSpPr>
        <p:spPr>
          <a:xfrm>
            <a:off x="1007181" y="1499974"/>
            <a:ext cx="7050268" cy="437948"/>
          </a:xfrm>
          <a:prstGeom prst="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37778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6678"/>
            <a:ext cx="8229600" cy="710745"/>
          </a:xfrm>
        </p:spPr>
        <p:txBody>
          <a:bodyPr>
            <a:normAutofit fontScale="90000"/>
          </a:bodyPr>
          <a:lstStyle/>
          <a:p>
            <a:r>
              <a:rPr lang="fr-FR" b="1" dirty="0" smtClean="0"/>
              <a:t>Stages de la FST hématologie</a:t>
            </a:r>
            <a:endParaRPr lang="fr-FR" b="1" dirty="0"/>
          </a:p>
        </p:txBody>
      </p:sp>
      <p:sp>
        <p:nvSpPr>
          <p:cNvPr id="3" name="Espace réservé du contenu 2"/>
          <p:cNvSpPr>
            <a:spLocks noGrp="1"/>
          </p:cNvSpPr>
          <p:nvPr>
            <p:ph idx="1"/>
          </p:nvPr>
        </p:nvSpPr>
        <p:spPr>
          <a:xfrm>
            <a:off x="0" y="757150"/>
            <a:ext cx="8889468" cy="4525963"/>
          </a:xfrm>
        </p:spPr>
        <p:txBody>
          <a:bodyPr>
            <a:noAutofit/>
          </a:bodyPr>
          <a:lstStyle/>
          <a:p>
            <a:r>
              <a:rPr lang="fr-FR" sz="2000" dirty="0" smtClean="0">
                <a:solidFill>
                  <a:srgbClr val="0000FF"/>
                </a:solidFill>
              </a:rPr>
              <a:t>Au </a:t>
            </a:r>
            <a:r>
              <a:rPr lang="fr-FR" sz="2000" dirty="0">
                <a:solidFill>
                  <a:srgbClr val="0000FF"/>
                </a:solidFill>
              </a:rPr>
              <a:t>moins 1 stage d’un semestre </a:t>
            </a:r>
            <a:r>
              <a:rPr lang="fr-FR" sz="2000" dirty="0"/>
              <a:t>dans un lieu agréé en </a:t>
            </a:r>
            <a:r>
              <a:rPr lang="fr-FR" sz="2000" dirty="0">
                <a:solidFill>
                  <a:srgbClr val="0000FF"/>
                </a:solidFill>
              </a:rPr>
              <a:t>hématologie clinique pour la spécialisation en hématologie cellulaire</a:t>
            </a:r>
            <a:r>
              <a:rPr lang="fr-FR" sz="2000" dirty="0"/>
              <a:t> ou agréé en </a:t>
            </a:r>
            <a:r>
              <a:rPr lang="fr-FR" sz="2000" dirty="0">
                <a:solidFill>
                  <a:srgbClr val="0000FF"/>
                </a:solidFill>
              </a:rPr>
              <a:t>hématologie clinique, cardiologie, médecine interne ou médecine vasculaire pour la spécialisation en hémostase</a:t>
            </a:r>
            <a:r>
              <a:rPr lang="fr-FR" sz="2000" dirty="0"/>
              <a:t> et dans les deux cas ayant un agrément fonctionnel pour la FST d’hématologie bioclinique. </a:t>
            </a:r>
          </a:p>
          <a:p>
            <a:r>
              <a:rPr lang="fr-FR" sz="2000" dirty="0"/>
              <a:t>Pour les étudiants de troisième cycle de formation clinique, la formation comprendra au moins 1 stage d’un semestre réalisé dans des lieux agréés pour l’hématologie biologique, spécialisés en hématologie cellulaire ou en hémostase ou en </a:t>
            </a:r>
            <a:r>
              <a:rPr lang="fr-FR" sz="2000" dirty="0" err="1"/>
              <a:t>immuno</a:t>
            </a:r>
            <a:r>
              <a:rPr lang="fr-FR" sz="2000" dirty="0"/>
              <a:t> hématologie et ayant un agrément fonctionnel pour la FST d’hématologie bioclinique.</a:t>
            </a:r>
          </a:p>
          <a:p>
            <a:pPr marL="0" indent="0">
              <a:buNone/>
            </a:pPr>
            <a:r>
              <a:rPr lang="fr-FR" sz="2000" b="1" i="1" dirty="0"/>
              <a:t>Critères d'agrément des stages dans la FST</a:t>
            </a:r>
            <a:r>
              <a:rPr lang="fr-FR" sz="2000" b="1" dirty="0"/>
              <a:t>, en lien avec le DES d’origine, éventuellement services avec double agrément</a:t>
            </a:r>
            <a:endParaRPr lang="fr-FR" sz="2000" dirty="0"/>
          </a:p>
          <a:p>
            <a:pPr marL="0" indent="0">
              <a:buNone/>
            </a:pPr>
            <a:r>
              <a:rPr lang="fr-FR" sz="2000" dirty="0" smtClean="0"/>
              <a:t>la </a:t>
            </a:r>
            <a:r>
              <a:rPr lang="fr-FR" sz="2000" dirty="0"/>
              <a:t>commission d’agrément prend en compte : </a:t>
            </a:r>
          </a:p>
          <a:p>
            <a:r>
              <a:rPr lang="fr-FR" sz="2000" dirty="0"/>
              <a:t>- Le recrutement de patients ou d’échantillons biologiques suffisant</a:t>
            </a:r>
          </a:p>
          <a:p>
            <a:r>
              <a:rPr lang="fr-FR" sz="2000" dirty="0"/>
              <a:t>- Le niveau d’encadrement</a:t>
            </a:r>
          </a:p>
          <a:p>
            <a:r>
              <a:rPr lang="fr-FR" sz="2000" dirty="0"/>
              <a:t>- Une supervision </a:t>
            </a:r>
            <a:r>
              <a:rPr lang="fr-FR" sz="2000" dirty="0" err="1"/>
              <a:t>séniorisée</a:t>
            </a:r>
            <a:r>
              <a:rPr lang="fr-FR" sz="2000" dirty="0"/>
              <a:t> des prescriptions</a:t>
            </a:r>
          </a:p>
          <a:p>
            <a:r>
              <a:rPr lang="fr-FR" sz="2000" dirty="0"/>
              <a:t>- L’organisation de réunions bibliographiques et l’initiation à la recherche </a:t>
            </a:r>
          </a:p>
          <a:p>
            <a:endParaRPr lang="fr-FR" sz="2000" dirty="0"/>
          </a:p>
        </p:txBody>
      </p:sp>
    </p:spTree>
    <p:extLst>
      <p:ext uri="{BB962C8B-B14F-4D97-AF65-F5344CB8AC3E}">
        <p14:creationId xmlns:p14="http://schemas.microsoft.com/office/powerpoint/2010/main" val="13407845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9383"/>
            <a:ext cx="8229600" cy="382284"/>
          </a:xfrm>
        </p:spPr>
        <p:txBody>
          <a:bodyPr>
            <a:noAutofit/>
          </a:bodyPr>
          <a:lstStyle/>
          <a:p>
            <a:r>
              <a:rPr lang="fr-FR" sz="2800" b="1" dirty="0"/>
              <a:t>Compétences à maîtriser au terme de la formation</a:t>
            </a:r>
            <a:r>
              <a:rPr lang="fr-FR" sz="2800" dirty="0"/>
              <a:t/>
            </a:r>
            <a:br>
              <a:rPr lang="fr-FR" sz="2800" dirty="0"/>
            </a:br>
            <a:endParaRPr lang="fr-FR" sz="2800" dirty="0"/>
          </a:p>
        </p:txBody>
      </p:sp>
      <p:sp>
        <p:nvSpPr>
          <p:cNvPr id="3" name="Espace réservé du contenu 2"/>
          <p:cNvSpPr>
            <a:spLocks noGrp="1"/>
          </p:cNvSpPr>
          <p:nvPr>
            <p:ph idx="1"/>
          </p:nvPr>
        </p:nvSpPr>
        <p:spPr>
          <a:xfrm>
            <a:off x="-1" y="461534"/>
            <a:ext cx="9042735" cy="4525963"/>
          </a:xfrm>
        </p:spPr>
        <p:txBody>
          <a:bodyPr>
            <a:noAutofit/>
          </a:bodyPr>
          <a:lstStyle/>
          <a:p>
            <a:pPr marL="0" lvl="0" indent="0">
              <a:buNone/>
            </a:pPr>
            <a:r>
              <a:rPr lang="fr-FR" sz="2800" b="1" dirty="0" smtClean="0">
                <a:solidFill>
                  <a:srgbClr val="0000FF"/>
                </a:solidFill>
              </a:rPr>
              <a:t>Compétences </a:t>
            </a:r>
            <a:r>
              <a:rPr lang="fr-FR" sz="2800" b="1" dirty="0">
                <a:solidFill>
                  <a:srgbClr val="0000FF"/>
                </a:solidFill>
              </a:rPr>
              <a:t>cliniques</a:t>
            </a:r>
            <a:endParaRPr lang="fr-FR" sz="2800" dirty="0">
              <a:solidFill>
                <a:srgbClr val="0000FF"/>
              </a:solidFill>
            </a:endParaRPr>
          </a:p>
          <a:p>
            <a:pPr marL="0" indent="0">
              <a:buNone/>
            </a:pPr>
            <a:r>
              <a:rPr lang="fr-FR" sz="1600" dirty="0"/>
              <a:t>1)</a:t>
            </a:r>
            <a:r>
              <a:rPr lang="fr-FR" sz="1600" b="1" dirty="0"/>
              <a:t> </a:t>
            </a:r>
            <a:r>
              <a:rPr lang="fr-FR" sz="1600" dirty="0"/>
              <a:t>Organiser et conduire une consultation d’hématologie </a:t>
            </a:r>
          </a:p>
          <a:p>
            <a:pPr marL="0" indent="0">
              <a:buNone/>
            </a:pPr>
            <a:r>
              <a:rPr lang="fr-FR" sz="1600" dirty="0"/>
              <a:t>2) Consultation biologique et conseil thérapeutique dans le cadre des anémies bénignes, carentielles, des hémoglobinopathies, des  cytopénies non malignes et des hémopathies malignes chroniques </a:t>
            </a:r>
          </a:p>
          <a:p>
            <a:pPr marL="0" indent="0">
              <a:buNone/>
            </a:pPr>
            <a:r>
              <a:rPr lang="fr-FR" sz="1600" dirty="0"/>
              <a:t>3) Surveiller des traitements anti-thrombotiques et adaptation posologique</a:t>
            </a:r>
          </a:p>
          <a:p>
            <a:pPr marL="0" indent="0">
              <a:buNone/>
            </a:pPr>
            <a:r>
              <a:rPr lang="fr-FR" sz="1600" dirty="0"/>
              <a:t>4) Consultation biologique dans le cadre d’un bilan d’hémorragie et conseil thérapeutique, suivi des patients en centre d’hémophilie</a:t>
            </a:r>
          </a:p>
          <a:p>
            <a:pPr marL="0" indent="0">
              <a:buNone/>
            </a:pPr>
            <a:r>
              <a:rPr lang="fr-FR" sz="1600" dirty="0"/>
              <a:t>5) Effectuer une consultation biologique dans le cadre d’un bilan de thrombose et conseil thérapeutique</a:t>
            </a:r>
          </a:p>
          <a:p>
            <a:pPr marL="0" indent="0">
              <a:buNone/>
            </a:pPr>
            <a:r>
              <a:rPr lang="fr-FR" sz="1600" dirty="0"/>
              <a:t>6) Mener une enquête familiale</a:t>
            </a:r>
          </a:p>
          <a:p>
            <a:pPr marL="0" indent="0">
              <a:buNone/>
            </a:pPr>
            <a:r>
              <a:rPr lang="fr-FR" sz="1600" dirty="0"/>
              <a:t>7) Effectuer une Télé consultation (clinique des anticoagulants)</a:t>
            </a:r>
          </a:p>
          <a:p>
            <a:pPr marL="0" indent="0">
              <a:buNone/>
            </a:pPr>
            <a:r>
              <a:rPr lang="fr-FR" sz="1600" dirty="0"/>
              <a:t> </a:t>
            </a:r>
          </a:p>
          <a:p>
            <a:pPr marL="0" lvl="0" indent="0">
              <a:buNone/>
            </a:pPr>
            <a:r>
              <a:rPr lang="fr-FR" sz="2800" b="1" dirty="0">
                <a:solidFill>
                  <a:srgbClr val="0000FF"/>
                </a:solidFill>
              </a:rPr>
              <a:t>Compétences biologiques</a:t>
            </a:r>
            <a:endParaRPr lang="fr-FR" sz="2800" dirty="0">
              <a:solidFill>
                <a:srgbClr val="0000FF"/>
              </a:solidFill>
            </a:endParaRPr>
          </a:p>
          <a:p>
            <a:pPr marL="0" indent="0">
              <a:buNone/>
            </a:pPr>
            <a:r>
              <a:rPr lang="fr-FR" sz="1600" dirty="0"/>
              <a:t>1) Prélèvements et démarches diagnostiques en hématologie cellulaire (apprentissage de lecture hémogramme, adénogrammes…)</a:t>
            </a:r>
          </a:p>
          <a:p>
            <a:pPr marL="0" indent="0">
              <a:buNone/>
            </a:pPr>
            <a:r>
              <a:rPr lang="fr-FR" sz="1600" dirty="0"/>
              <a:t>2) Réalisation et interprétation des techniques spécialisées : </a:t>
            </a:r>
            <a:r>
              <a:rPr lang="fr-FR" sz="1600" dirty="0" err="1"/>
              <a:t>cytométrie</a:t>
            </a:r>
            <a:r>
              <a:rPr lang="fr-FR" sz="1600" dirty="0"/>
              <a:t> en flux ; biologie moléculaire </a:t>
            </a:r>
          </a:p>
          <a:p>
            <a:pPr marL="0" indent="0">
              <a:buNone/>
            </a:pPr>
            <a:r>
              <a:rPr lang="fr-FR" sz="1600" dirty="0"/>
              <a:t>3) Maîtrise des techniques de type « </a:t>
            </a:r>
            <a:r>
              <a:rPr lang="fr-FR" sz="1600" dirty="0" err="1"/>
              <a:t>omique</a:t>
            </a:r>
            <a:r>
              <a:rPr lang="fr-FR" sz="1600" dirty="0"/>
              <a:t> » adaptées à l’hématologie</a:t>
            </a:r>
          </a:p>
          <a:p>
            <a:pPr marL="0" indent="0">
              <a:buNone/>
            </a:pPr>
            <a:r>
              <a:rPr lang="fr-FR" sz="1600" dirty="0"/>
              <a:t>4) Explorations biologiques pour le diagnostic de </a:t>
            </a:r>
            <a:r>
              <a:rPr lang="fr-FR" sz="1600" dirty="0" err="1"/>
              <a:t>thrombophilie</a:t>
            </a:r>
            <a:r>
              <a:rPr lang="fr-FR" sz="1600" dirty="0"/>
              <a:t>, de maladie hémorragique  </a:t>
            </a:r>
          </a:p>
          <a:p>
            <a:pPr marL="0" indent="0">
              <a:buNone/>
            </a:pPr>
            <a:r>
              <a:rPr lang="fr-FR" sz="1600" dirty="0"/>
              <a:t>5) Validation biologique des analyses d’hématologie</a:t>
            </a:r>
          </a:p>
          <a:p>
            <a:pPr marL="0" indent="0">
              <a:buNone/>
            </a:pPr>
            <a:r>
              <a:rPr lang="fr-FR" sz="1600" dirty="0"/>
              <a:t>6) Interprétation des résultats de pharmacogénétique et adaptation thérapeutique </a:t>
            </a:r>
          </a:p>
          <a:p>
            <a:pPr marL="0" indent="0">
              <a:buNone/>
            </a:pPr>
            <a:r>
              <a:rPr lang="fr-FR" sz="1600" dirty="0"/>
              <a:t>7) Management de la qualité d’un laboratoire</a:t>
            </a:r>
          </a:p>
          <a:p>
            <a:pPr marL="0" indent="0">
              <a:buNone/>
            </a:pPr>
            <a:r>
              <a:rPr lang="fr-FR" sz="1600" dirty="0"/>
              <a:t>8) Management d’une équipe technique et gestion d’un laboratoire </a:t>
            </a:r>
          </a:p>
          <a:p>
            <a:endParaRPr lang="fr-FR" sz="1600" dirty="0"/>
          </a:p>
        </p:txBody>
      </p:sp>
    </p:spTree>
    <p:extLst>
      <p:ext uri="{BB962C8B-B14F-4D97-AF65-F5344CB8AC3E}">
        <p14:creationId xmlns:p14="http://schemas.microsoft.com/office/powerpoint/2010/main" val="11145457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8-10-03 22.50.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9700"/>
            <a:ext cx="9144000" cy="4016099"/>
          </a:xfrm>
          <a:prstGeom prst="rect">
            <a:avLst/>
          </a:prstGeom>
        </p:spPr>
      </p:pic>
      <p:sp>
        <p:nvSpPr>
          <p:cNvPr id="5" name="Rectangle 4"/>
          <p:cNvSpPr/>
          <p:nvPr/>
        </p:nvSpPr>
        <p:spPr>
          <a:xfrm>
            <a:off x="481694" y="2080256"/>
            <a:ext cx="8112187" cy="437948"/>
          </a:xfrm>
          <a:prstGeom prst="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175830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Stages FST Thérapie cellulaire</a:t>
            </a:r>
            <a:endParaRPr lang="fr-FR" b="1" dirty="0"/>
          </a:p>
        </p:txBody>
      </p:sp>
      <p:sp>
        <p:nvSpPr>
          <p:cNvPr id="3" name="Espace réservé du contenu 2"/>
          <p:cNvSpPr>
            <a:spLocks noGrp="1"/>
          </p:cNvSpPr>
          <p:nvPr>
            <p:ph idx="1"/>
          </p:nvPr>
        </p:nvSpPr>
        <p:spPr>
          <a:xfrm>
            <a:off x="0" y="1397431"/>
            <a:ext cx="8966101" cy="4525963"/>
          </a:xfrm>
        </p:spPr>
        <p:txBody>
          <a:bodyPr>
            <a:normAutofit fontScale="77500" lnSpcReduction="20000"/>
          </a:bodyPr>
          <a:lstStyle/>
          <a:p>
            <a:r>
              <a:rPr lang="fr-FR" dirty="0" smtClean="0"/>
              <a:t>2 </a:t>
            </a:r>
            <a:r>
              <a:rPr lang="fr-FR" dirty="0"/>
              <a:t>stages d’un semestre dans un lieu bénéficiant d’un agrément fonctionnel pour la FST de Thérapie cellulaire - transfusion  </a:t>
            </a:r>
          </a:p>
          <a:p>
            <a:r>
              <a:rPr lang="fr-FR" b="1" i="1" dirty="0"/>
              <a:t>Critères d'agrément des stages dans la FST</a:t>
            </a:r>
            <a:endParaRPr lang="fr-FR" dirty="0"/>
          </a:p>
          <a:p>
            <a:r>
              <a:rPr lang="fr-FR" dirty="0" smtClean="0"/>
              <a:t>unités </a:t>
            </a:r>
            <a:r>
              <a:rPr lang="fr-FR" dirty="0"/>
              <a:t>de thérapie cellulaire et génique des CHU, de l’Etablissement Français du Sang (EFS), des Centres de lutte contre le cancer (CLCC), services d’aphérèse thérapeutiques, banques des tissus des CHU, pharmacie à usage intérieur (PUI) ayant des activités dans le domaine des médicaments de thérapie innovante, industriels de la pharmacie fabriquant des médicaments de thérapie innovante, agences réglementaires (Agence Nationale de Sécurité du Médicament et des Produits de Santé (ANSM), Agence de Biomédecine (ABM) notamment), unités de recherche spécialisées dans les domaines concernés (Inserm, CNRS, CEA, ), notamment.</a:t>
            </a:r>
          </a:p>
          <a:p>
            <a:endParaRPr lang="fr-FR" dirty="0"/>
          </a:p>
        </p:txBody>
      </p:sp>
    </p:spTree>
    <p:extLst>
      <p:ext uri="{BB962C8B-B14F-4D97-AF65-F5344CB8AC3E}">
        <p14:creationId xmlns:p14="http://schemas.microsoft.com/office/powerpoint/2010/main" val="41430146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526306"/>
          </a:xfrm>
        </p:spPr>
        <p:txBody>
          <a:bodyPr>
            <a:noAutofit/>
          </a:bodyPr>
          <a:lstStyle/>
          <a:p>
            <a:r>
              <a:rPr lang="fr-FR" sz="2800" b="1" dirty="0">
                <a:solidFill>
                  <a:srgbClr val="0000FF"/>
                </a:solidFill>
              </a:rPr>
              <a:t>Compétences à maîtriser au terme de la formation</a:t>
            </a:r>
            <a:r>
              <a:rPr lang="fr-FR" sz="2800" dirty="0">
                <a:solidFill>
                  <a:srgbClr val="0000FF"/>
                </a:solidFill>
              </a:rPr>
              <a:t/>
            </a:r>
            <a:br>
              <a:rPr lang="fr-FR" sz="2800" dirty="0">
                <a:solidFill>
                  <a:srgbClr val="0000FF"/>
                </a:solidFill>
              </a:rPr>
            </a:br>
            <a:endParaRPr lang="fr-FR" sz="2800" dirty="0">
              <a:solidFill>
                <a:srgbClr val="0000FF"/>
              </a:solidFill>
            </a:endParaRPr>
          </a:p>
        </p:txBody>
      </p:sp>
      <p:sp>
        <p:nvSpPr>
          <p:cNvPr id="3" name="Espace réservé du contenu 2"/>
          <p:cNvSpPr>
            <a:spLocks noGrp="1"/>
          </p:cNvSpPr>
          <p:nvPr>
            <p:ph idx="1"/>
          </p:nvPr>
        </p:nvSpPr>
        <p:spPr>
          <a:xfrm>
            <a:off x="0" y="274639"/>
            <a:ext cx="9144000" cy="4525963"/>
          </a:xfrm>
        </p:spPr>
        <p:txBody>
          <a:bodyPr>
            <a:noAutofit/>
          </a:bodyPr>
          <a:lstStyle/>
          <a:p>
            <a:pPr marL="0" indent="0">
              <a:buNone/>
            </a:pPr>
            <a:endParaRPr lang="fr-FR" sz="2400" dirty="0"/>
          </a:p>
          <a:p>
            <a:pPr lvl="0"/>
            <a:r>
              <a:rPr lang="fr-FR" sz="2400" dirty="0"/>
              <a:t>Prendre en charge un dossier de préparation des greffons pour greffes de CSH : contrôles à réception, production du greffon, contrôle de qualité du greffon, principes de sécurité des greffes, libération, assurance qualité associée ;</a:t>
            </a:r>
            <a:endParaRPr lang="fr-FR" sz="2400" b="1" dirty="0"/>
          </a:p>
          <a:p>
            <a:pPr lvl="0"/>
            <a:r>
              <a:rPr lang="fr-FR" sz="2400" dirty="0"/>
              <a:t>Appliquer les principes de la sécurité des transfusions et des greffes, assurer le suivi des patients après administration du greffon ;</a:t>
            </a:r>
            <a:endParaRPr lang="fr-FR" sz="2400" b="1" dirty="0"/>
          </a:p>
          <a:p>
            <a:pPr lvl="0"/>
            <a:r>
              <a:rPr lang="fr-FR" sz="2400" dirty="0"/>
              <a:t>Appliquer les principes relatifs aux techniques mises en œuvre dans les thérapies cellulaires et géniques ;</a:t>
            </a:r>
            <a:endParaRPr lang="fr-FR" sz="2400" b="1" dirty="0"/>
          </a:p>
          <a:p>
            <a:pPr lvl="0"/>
            <a:r>
              <a:rPr lang="fr-FR" sz="2400" dirty="0"/>
              <a:t> Assurer une médecine transfusionnelle de qualité, et les thérapies cellulaires et géniques dans le cadre de leurs indications thérapeutiques</a:t>
            </a:r>
            <a:endParaRPr lang="fr-FR" sz="2400" b="1" dirty="0"/>
          </a:p>
          <a:p>
            <a:pPr lvl="0"/>
            <a:r>
              <a:rPr lang="fr-FR" sz="2400" dirty="0"/>
              <a:t>Participer activement à la mise en œuvre d’un essai clinique de thérapie cellulaire et génique ;</a:t>
            </a:r>
            <a:endParaRPr lang="fr-FR" sz="2400" b="1" dirty="0"/>
          </a:p>
          <a:p>
            <a:pPr lvl="0"/>
            <a:r>
              <a:rPr lang="fr-FR" sz="2400" dirty="0"/>
              <a:t>Développer et argumenter un projet de recherche simple de thérapies cellulaire et génique, identifier les freins et les opportunités pour sa mise en œuvre, décrire un plan d’expérience.</a:t>
            </a:r>
            <a:endParaRPr lang="fr-FR" sz="2400" b="1" dirty="0"/>
          </a:p>
          <a:p>
            <a:endParaRPr lang="fr-FR" sz="2400" dirty="0"/>
          </a:p>
        </p:txBody>
      </p:sp>
    </p:spTree>
    <p:extLst>
      <p:ext uri="{BB962C8B-B14F-4D97-AF65-F5344CB8AC3E}">
        <p14:creationId xmlns:p14="http://schemas.microsoft.com/office/powerpoint/2010/main" val="14293099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255"/>
            <a:ext cx="8229600" cy="1143000"/>
          </a:xfrm>
        </p:spPr>
        <p:txBody>
          <a:bodyPr/>
          <a:lstStyle/>
          <a:p>
            <a:r>
              <a:rPr lang="fr-FR" b="1" dirty="0" smtClean="0"/>
              <a:t>Evaluation des FST</a:t>
            </a:r>
            <a:endParaRPr lang="fr-FR" b="1" dirty="0"/>
          </a:p>
        </p:txBody>
      </p:sp>
      <p:sp>
        <p:nvSpPr>
          <p:cNvPr id="3" name="Espace réservé du contenu 2"/>
          <p:cNvSpPr>
            <a:spLocks noGrp="1"/>
          </p:cNvSpPr>
          <p:nvPr>
            <p:ph idx="1"/>
          </p:nvPr>
        </p:nvSpPr>
        <p:spPr>
          <a:xfrm>
            <a:off x="95928" y="1058020"/>
            <a:ext cx="9048071" cy="4525963"/>
          </a:xfrm>
        </p:spPr>
        <p:txBody>
          <a:bodyPr>
            <a:noAutofit/>
          </a:bodyPr>
          <a:lstStyle/>
          <a:p>
            <a:r>
              <a:rPr lang="fr-FR" sz="2800" b="1" i="1" dirty="0" smtClean="0">
                <a:solidFill>
                  <a:srgbClr val="0000FF"/>
                </a:solidFill>
              </a:rPr>
              <a:t>Modalités </a:t>
            </a:r>
            <a:r>
              <a:rPr lang="fr-FR" sz="2800" b="1" i="1" dirty="0">
                <a:solidFill>
                  <a:srgbClr val="0000FF"/>
                </a:solidFill>
              </a:rPr>
              <a:t>de l'évaluation des connaissances :</a:t>
            </a:r>
            <a:r>
              <a:rPr lang="fr-FR" sz="2800" b="1" dirty="0">
                <a:solidFill>
                  <a:srgbClr val="0000FF"/>
                </a:solidFill>
              </a:rPr>
              <a:t> </a:t>
            </a:r>
            <a:endParaRPr lang="fr-FR" sz="2800" dirty="0">
              <a:solidFill>
                <a:srgbClr val="0000FF"/>
              </a:solidFill>
            </a:endParaRPr>
          </a:p>
          <a:p>
            <a:pPr marL="0" indent="0">
              <a:buNone/>
            </a:pPr>
            <a:r>
              <a:rPr lang="fr-FR" sz="2400" dirty="0"/>
              <a:t>Conformément au VIII de l’article 59 de l’arrêté du 12 avril 2017 portant organisation du troisième cycle des études de médecine</a:t>
            </a:r>
          </a:p>
          <a:p>
            <a:pPr marL="0" indent="0">
              <a:buNone/>
            </a:pPr>
            <a:r>
              <a:rPr lang="fr-FR" sz="2400" dirty="0"/>
              <a:t>- Contrôle des connaissances organisé à la fin des modules théoriques (QCM)</a:t>
            </a:r>
          </a:p>
          <a:p>
            <a:pPr marL="0" indent="0">
              <a:buNone/>
            </a:pPr>
            <a:r>
              <a:rPr lang="fr-FR" sz="2400" dirty="0"/>
              <a:t>- Examen oral de contrôle des connaissances</a:t>
            </a:r>
          </a:p>
          <a:p>
            <a:r>
              <a:rPr lang="fr-FR" sz="2800" b="1" i="1" dirty="0">
                <a:solidFill>
                  <a:srgbClr val="0000FF"/>
                </a:solidFill>
              </a:rPr>
              <a:t>Modalités de l'évaluation des compétences : </a:t>
            </a:r>
            <a:endParaRPr lang="fr-FR" sz="2800" dirty="0">
              <a:solidFill>
                <a:srgbClr val="0000FF"/>
              </a:solidFill>
            </a:endParaRPr>
          </a:p>
          <a:p>
            <a:pPr marL="0" indent="0">
              <a:buNone/>
            </a:pPr>
            <a:r>
              <a:rPr lang="fr-FR" sz="2400" dirty="0"/>
              <a:t>Conformément au VIII de l’article 59 de l’arrêté du 12 avril 2017 portant organisation du troisième cycle des études de médecine</a:t>
            </a:r>
          </a:p>
          <a:p>
            <a:pPr marL="0" indent="0">
              <a:buNone/>
            </a:pPr>
            <a:r>
              <a:rPr lang="fr-FR" sz="2400" dirty="0"/>
              <a:t>- Validation des stages </a:t>
            </a:r>
          </a:p>
          <a:p>
            <a:pPr marL="0" indent="0">
              <a:buNone/>
            </a:pPr>
            <a:r>
              <a:rPr lang="fr-FR" sz="2400" dirty="0"/>
              <a:t>- Compétences acquises listées dans le portfolio</a:t>
            </a:r>
          </a:p>
          <a:p>
            <a:pPr marL="0" indent="0">
              <a:buNone/>
            </a:pPr>
            <a:r>
              <a:rPr lang="fr-FR" sz="2400" dirty="0"/>
              <a:t>- Mémoire court en lien avec un des stages (mémoire « d’activité et compréhension », revue de la littérature : le thème sera défini entre le candidat, le responsable de stage et le pilote)</a:t>
            </a:r>
          </a:p>
          <a:p>
            <a:endParaRPr lang="fr-FR" sz="2400" dirty="0"/>
          </a:p>
        </p:txBody>
      </p:sp>
    </p:spTree>
    <p:extLst>
      <p:ext uri="{BB962C8B-B14F-4D97-AF65-F5344CB8AC3E}">
        <p14:creationId xmlns:p14="http://schemas.microsoft.com/office/powerpoint/2010/main" val="34049422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8"/>
          <p:cNvSpPr>
            <a:spLocks noChangeArrowheads="1"/>
          </p:cNvSpPr>
          <p:nvPr/>
        </p:nvSpPr>
        <p:spPr bwMode="auto">
          <a:xfrm>
            <a:off x="104524" y="1918773"/>
            <a:ext cx="1260475" cy="768351"/>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r>
              <a:rPr lang="fr-FR" altLang="x-none" dirty="0">
                <a:solidFill>
                  <a:srgbClr val="333399"/>
                </a:solidFill>
                <a:latin typeface="Trebuchet MS"/>
              </a:rPr>
              <a:t>S</a:t>
            </a:r>
          </a:p>
        </p:txBody>
      </p:sp>
      <p:sp>
        <p:nvSpPr>
          <p:cNvPr id="4" name="AutoShape 19"/>
          <p:cNvSpPr>
            <a:spLocks noChangeArrowheads="1"/>
          </p:cNvSpPr>
          <p:nvPr/>
        </p:nvSpPr>
        <p:spPr bwMode="auto">
          <a:xfrm>
            <a:off x="1877740" y="1939939"/>
            <a:ext cx="1258888" cy="768351"/>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r>
              <a:rPr lang="fr-FR" altLang="x-none">
                <a:solidFill>
                  <a:srgbClr val="333399"/>
                </a:solidFill>
                <a:latin typeface="Trebuchet MS"/>
              </a:rPr>
              <a:t>S</a:t>
            </a:r>
          </a:p>
        </p:txBody>
      </p:sp>
      <p:sp>
        <p:nvSpPr>
          <p:cNvPr id="5" name="AutoShape 20"/>
          <p:cNvSpPr>
            <a:spLocks noChangeArrowheads="1"/>
          </p:cNvSpPr>
          <p:nvPr/>
        </p:nvSpPr>
        <p:spPr bwMode="auto">
          <a:xfrm>
            <a:off x="5274990" y="1944173"/>
            <a:ext cx="1258888" cy="768351"/>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r>
              <a:rPr lang="fr-FR" altLang="x-none">
                <a:solidFill>
                  <a:srgbClr val="333399"/>
                </a:solidFill>
                <a:latin typeface="Trebuchet MS"/>
              </a:rPr>
              <a:t>S</a:t>
            </a:r>
          </a:p>
        </p:txBody>
      </p:sp>
      <p:sp>
        <p:nvSpPr>
          <p:cNvPr id="6" name="AutoShape 21"/>
          <p:cNvSpPr>
            <a:spLocks noChangeArrowheads="1"/>
          </p:cNvSpPr>
          <p:nvPr/>
        </p:nvSpPr>
        <p:spPr bwMode="auto">
          <a:xfrm>
            <a:off x="6999015" y="1944173"/>
            <a:ext cx="1260475" cy="768351"/>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3500">
                <a:solidFill>
                  <a:schemeClr val="tx1"/>
                </a:solidFill>
                <a:latin typeface="Arial" pitchFamily="34" charset="0"/>
              </a:defRPr>
            </a:lvl1pPr>
            <a:lvl2pPr marL="742950" indent="-285750">
              <a:defRPr sz="3500">
                <a:solidFill>
                  <a:schemeClr val="tx1"/>
                </a:solidFill>
                <a:latin typeface="Arial" pitchFamily="34" charset="0"/>
              </a:defRPr>
            </a:lvl2pPr>
            <a:lvl3pPr marL="1143000" indent="-228600">
              <a:defRPr sz="3500">
                <a:solidFill>
                  <a:schemeClr val="tx1"/>
                </a:solidFill>
                <a:latin typeface="Arial" pitchFamily="34" charset="0"/>
              </a:defRPr>
            </a:lvl3pPr>
            <a:lvl4pPr marL="1600200" indent="-228600">
              <a:defRPr sz="3500">
                <a:solidFill>
                  <a:schemeClr val="tx1"/>
                </a:solidFill>
                <a:latin typeface="Arial" pitchFamily="34" charset="0"/>
              </a:defRPr>
            </a:lvl4pPr>
            <a:lvl5pPr marL="2057400" indent="-228600">
              <a:defRPr sz="3500">
                <a:solidFill>
                  <a:schemeClr val="tx1"/>
                </a:solidFill>
                <a:latin typeface="Arial" pitchFamily="34" charset="0"/>
              </a:defRPr>
            </a:lvl5pPr>
            <a:lvl6pPr marL="2514600" indent="-228600" eaLnBrk="0" fontAlgn="base" hangingPunct="0">
              <a:spcBef>
                <a:spcPct val="0"/>
              </a:spcBef>
              <a:spcAft>
                <a:spcPct val="0"/>
              </a:spcAft>
              <a:defRPr sz="3500">
                <a:solidFill>
                  <a:schemeClr val="tx1"/>
                </a:solidFill>
                <a:latin typeface="Arial" pitchFamily="34" charset="0"/>
              </a:defRPr>
            </a:lvl6pPr>
            <a:lvl7pPr marL="2971800" indent="-228600" eaLnBrk="0" fontAlgn="base" hangingPunct="0">
              <a:spcBef>
                <a:spcPct val="0"/>
              </a:spcBef>
              <a:spcAft>
                <a:spcPct val="0"/>
              </a:spcAft>
              <a:defRPr sz="3500">
                <a:solidFill>
                  <a:schemeClr val="tx1"/>
                </a:solidFill>
                <a:latin typeface="Arial" pitchFamily="34" charset="0"/>
              </a:defRPr>
            </a:lvl7pPr>
            <a:lvl8pPr marL="3429000" indent="-228600" eaLnBrk="0" fontAlgn="base" hangingPunct="0">
              <a:spcBef>
                <a:spcPct val="0"/>
              </a:spcBef>
              <a:spcAft>
                <a:spcPct val="0"/>
              </a:spcAft>
              <a:defRPr sz="3500">
                <a:solidFill>
                  <a:schemeClr val="tx1"/>
                </a:solidFill>
                <a:latin typeface="Arial" pitchFamily="34" charset="0"/>
              </a:defRPr>
            </a:lvl8pPr>
            <a:lvl9pPr marL="3886200" indent="-228600" eaLnBrk="0" fontAlgn="base" hangingPunct="0">
              <a:spcBef>
                <a:spcPct val="0"/>
              </a:spcBef>
              <a:spcAft>
                <a:spcPct val="0"/>
              </a:spcAft>
              <a:defRPr sz="3500">
                <a:solidFill>
                  <a:schemeClr val="tx1"/>
                </a:solidFill>
                <a:latin typeface="Arial" pitchFamily="34" charset="0"/>
              </a:defRPr>
            </a:lvl9pPr>
          </a:lstStyle>
          <a:p>
            <a:pPr algn="ctr" defTabSz="914400" fontAlgn="base">
              <a:spcBef>
                <a:spcPct val="0"/>
              </a:spcBef>
              <a:spcAft>
                <a:spcPct val="0"/>
              </a:spcAft>
            </a:pPr>
            <a:r>
              <a:rPr lang="fr-FR" altLang="fr-FR" sz="1800">
                <a:solidFill>
                  <a:srgbClr val="333399"/>
                </a:solidFill>
                <a:latin typeface="Trebuchet MS"/>
              </a:rPr>
              <a:t>S</a:t>
            </a:r>
            <a:endParaRPr lang="fr-FR" altLang="fr-FR" sz="1800">
              <a:solidFill>
                <a:srgbClr val="000000"/>
              </a:solidFill>
              <a:latin typeface="Trebuchet MS"/>
            </a:endParaRPr>
          </a:p>
        </p:txBody>
      </p:sp>
      <p:sp>
        <p:nvSpPr>
          <p:cNvPr id="7" name="AutoShape 23"/>
          <p:cNvSpPr>
            <a:spLocks noChangeArrowheads="1"/>
          </p:cNvSpPr>
          <p:nvPr/>
        </p:nvSpPr>
        <p:spPr bwMode="auto">
          <a:xfrm>
            <a:off x="1868218" y="2706159"/>
            <a:ext cx="1260475" cy="1534584"/>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3500">
                <a:solidFill>
                  <a:schemeClr val="tx1"/>
                </a:solidFill>
                <a:latin typeface="Arial" pitchFamily="34" charset="0"/>
              </a:defRPr>
            </a:lvl1pPr>
            <a:lvl2pPr marL="742950" indent="-285750">
              <a:defRPr sz="3500">
                <a:solidFill>
                  <a:schemeClr val="tx1"/>
                </a:solidFill>
                <a:latin typeface="Arial" pitchFamily="34" charset="0"/>
              </a:defRPr>
            </a:lvl2pPr>
            <a:lvl3pPr marL="1143000" indent="-228600">
              <a:defRPr sz="3500">
                <a:solidFill>
                  <a:schemeClr val="tx1"/>
                </a:solidFill>
                <a:latin typeface="Arial" pitchFamily="34" charset="0"/>
              </a:defRPr>
            </a:lvl3pPr>
            <a:lvl4pPr marL="1600200" indent="-228600">
              <a:defRPr sz="3500">
                <a:solidFill>
                  <a:schemeClr val="tx1"/>
                </a:solidFill>
                <a:latin typeface="Arial" pitchFamily="34" charset="0"/>
              </a:defRPr>
            </a:lvl4pPr>
            <a:lvl5pPr marL="2057400" indent="-228600">
              <a:defRPr sz="3500">
                <a:solidFill>
                  <a:schemeClr val="tx1"/>
                </a:solidFill>
                <a:latin typeface="Arial" pitchFamily="34" charset="0"/>
              </a:defRPr>
            </a:lvl5pPr>
            <a:lvl6pPr marL="2514600" indent="-228600" eaLnBrk="0" fontAlgn="base" hangingPunct="0">
              <a:spcBef>
                <a:spcPct val="0"/>
              </a:spcBef>
              <a:spcAft>
                <a:spcPct val="0"/>
              </a:spcAft>
              <a:defRPr sz="3500">
                <a:solidFill>
                  <a:schemeClr val="tx1"/>
                </a:solidFill>
                <a:latin typeface="Arial" pitchFamily="34" charset="0"/>
              </a:defRPr>
            </a:lvl6pPr>
            <a:lvl7pPr marL="2971800" indent="-228600" eaLnBrk="0" fontAlgn="base" hangingPunct="0">
              <a:spcBef>
                <a:spcPct val="0"/>
              </a:spcBef>
              <a:spcAft>
                <a:spcPct val="0"/>
              </a:spcAft>
              <a:defRPr sz="3500">
                <a:solidFill>
                  <a:schemeClr val="tx1"/>
                </a:solidFill>
                <a:latin typeface="Arial" pitchFamily="34" charset="0"/>
              </a:defRPr>
            </a:lvl7pPr>
            <a:lvl8pPr marL="3429000" indent="-228600" eaLnBrk="0" fontAlgn="base" hangingPunct="0">
              <a:spcBef>
                <a:spcPct val="0"/>
              </a:spcBef>
              <a:spcAft>
                <a:spcPct val="0"/>
              </a:spcAft>
              <a:defRPr sz="3500">
                <a:solidFill>
                  <a:schemeClr val="tx1"/>
                </a:solidFill>
                <a:latin typeface="Arial" pitchFamily="34" charset="0"/>
              </a:defRPr>
            </a:lvl8pPr>
            <a:lvl9pPr marL="3886200" indent="-228600" eaLnBrk="0" fontAlgn="base" hangingPunct="0">
              <a:spcBef>
                <a:spcPct val="0"/>
              </a:spcBef>
              <a:spcAft>
                <a:spcPct val="0"/>
              </a:spcAft>
              <a:defRPr sz="3500">
                <a:solidFill>
                  <a:schemeClr val="tx1"/>
                </a:solidFill>
                <a:latin typeface="Arial" pitchFamily="34" charset="0"/>
              </a:defRPr>
            </a:lvl9pPr>
          </a:lstStyle>
          <a:p>
            <a:pPr algn="ctr" defTabSz="914400" fontAlgn="base">
              <a:spcBef>
                <a:spcPct val="0"/>
              </a:spcBef>
              <a:spcAft>
                <a:spcPct val="0"/>
              </a:spcAft>
            </a:pPr>
            <a:r>
              <a:rPr lang="fr-FR" altLang="fr-FR" sz="1800" dirty="0">
                <a:solidFill>
                  <a:srgbClr val="333399"/>
                </a:solidFill>
                <a:latin typeface="Trebuchet MS"/>
              </a:rPr>
              <a:t>A</a:t>
            </a:r>
            <a:endParaRPr lang="fr-FR" altLang="fr-FR" sz="1800" dirty="0">
              <a:solidFill>
                <a:srgbClr val="000000"/>
              </a:solidFill>
              <a:latin typeface="Trebuchet MS"/>
            </a:endParaRPr>
          </a:p>
        </p:txBody>
      </p:sp>
      <p:sp>
        <p:nvSpPr>
          <p:cNvPr id="8" name="AutoShape 24"/>
          <p:cNvSpPr>
            <a:spLocks noChangeArrowheads="1"/>
          </p:cNvSpPr>
          <p:nvPr/>
        </p:nvSpPr>
        <p:spPr bwMode="auto">
          <a:xfrm>
            <a:off x="5289299" y="2725212"/>
            <a:ext cx="1258887" cy="230293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3500">
                <a:solidFill>
                  <a:schemeClr val="tx1"/>
                </a:solidFill>
                <a:latin typeface="Arial" pitchFamily="34" charset="0"/>
              </a:defRPr>
            </a:lvl1pPr>
            <a:lvl2pPr marL="742950" indent="-285750">
              <a:defRPr sz="3500">
                <a:solidFill>
                  <a:schemeClr val="tx1"/>
                </a:solidFill>
                <a:latin typeface="Arial" pitchFamily="34" charset="0"/>
              </a:defRPr>
            </a:lvl2pPr>
            <a:lvl3pPr marL="1143000" indent="-228600">
              <a:defRPr sz="3500">
                <a:solidFill>
                  <a:schemeClr val="tx1"/>
                </a:solidFill>
                <a:latin typeface="Arial" pitchFamily="34" charset="0"/>
              </a:defRPr>
            </a:lvl3pPr>
            <a:lvl4pPr marL="1600200" indent="-228600">
              <a:defRPr sz="3500">
                <a:solidFill>
                  <a:schemeClr val="tx1"/>
                </a:solidFill>
                <a:latin typeface="Arial" pitchFamily="34" charset="0"/>
              </a:defRPr>
            </a:lvl4pPr>
            <a:lvl5pPr marL="2057400" indent="-228600">
              <a:defRPr sz="3500">
                <a:solidFill>
                  <a:schemeClr val="tx1"/>
                </a:solidFill>
                <a:latin typeface="Arial" pitchFamily="34" charset="0"/>
              </a:defRPr>
            </a:lvl5pPr>
            <a:lvl6pPr marL="2514600" indent="-228600" eaLnBrk="0" fontAlgn="base" hangingPunct="0">
              <a:spcBef>
                <a:spcPct val="0"/>
              </a:spcBef>
              <a:spcAft>
                <a:spcPct val="0"/>
              </a:spcAft>
              <a:defRPr sz="3500">
                <a:solidFill>
                  <a:schemeClr val="tx1"/>
                </a:solidFill>
                <a:latin typeface="Arial" pitchFamily="34" charset="0"/>
              </a:defRPr>
            </a:lvl6pPr>
            <a:lvl7pPr marL="2971800" indent="-228600" eaLnBrk="0" fontAlgn="base" hangingPunct="0">
              <a:spcBef>
                <a:spcPct val="0"/>
              </a:spcBef>
              <a:spcAft>
                <a:spcPct val="0"/>
              </a:spcAft>
              <a:defRPr sz="3500">
                <a:solidFill>
                  <a:schemeClr val="tx1"/>
                </a:solidFill>
                <a:latin typeface="Arial" pitchFamily="34" charset="0"/>
              </a:defRPr>
            </a:lvl7pPr>
            <a:lvl8pPr marL="3429000" indent="-228600" eaLnBrk="0" fontAlgn="base" hangingPunct="0">
              <a:spcBef>
                <a:spcPct val="0"/>
              </a:spcBef>
              <a:spcAft>
                <a:spcPct val="0"/>
              </a:spcAft>
              <a:defRPr sz="3500">
                <a:solidFill>
                  <a:schemeClr val="tx1"/>
                </a:solidFill>
                <a:latin typeface="Arial" pitchFamily="34" charset="0"/>
              </a:defRPr>
            </a:lvl8pPr>
            <a:lvl9pPr marL="3886200" indent="-228600" eaLnBrk="0" fontAlgn="base" hangingPunct="0">
              <a:spcBef>
                <a:spcPct val="0"/>
              </a:spcBef>
              <a:spcAft>
                <a:spcPct val="0"/>
              </a:spcAft>
              <a:defRPr sz="3500">
                <a:solidFill>
                  <a:schemeClr val="tx1"/>
                </a:solidFill>
                <a:latin typeface="Arial" pitchFamily="34" charset="0"/>
              </a:defRPr>
            </a:lvl9pPr>
          </a:lstStyle>
          <a:p>
            <a:pPr algn="ctr" defTabSz="914400" fontAlgn="base">
              <a:spcBef>
                <a:spcPct val="0"/>
              </a:spcBef>
              <a:spcAft>
                <a:spcPct val="0"/>
              </a:spcAft>
            </a:pPr>
            <a:r>
              <a:rPr lang="fr-FR" altLang="fr-FR" sz="1800">
                <a:solidFill>
                  <a:srgbClr val="333399"/>
                </a:solidFill>
                <a:latin typeface="Trebuchet MS"/>
              </a:rPr>
              <a:t>A</a:t>
            </a:r>
            <a:endParaRPr lang="fr-FR" altLang="fr-FR" sz="1800">
              <a:solidFill>
                <a:srgbClr val="000000"/>
              </a:solidFill>
              <a:latin typeface="Trebuchet MS"/>
            </a:endParaRPr>
          </a:p>
        </p:txBody>
      </p:sp>
      <p:sp>
        <p:nvSpPr>
          <p:cNvPr id="9" name="AutoShape 25"/>
          <p:cNvSpPr>
            <a:spLocks noChangeArrowheads="1"/>
          </p:cNvSpPr>
          <p:nvPr/>
        </p:nvSpPr>
        <p:spPr bwMode="auto">
          <a:xfrm>
            <a:off x="6999015" y="2727327"/>
            <a:ext cx="1260475" cy="230293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r>
              <a:rPr lang="fr-FR" altLang="x-none">
                <a:solidFill>
                  <a:srgbClr val="333399"/>
                </a:solidFill>
                <a:latin typeface="Trebuchet MS"/>
              </a:rPr>
              <a:t>A</a:t>
            </a:r>
          </a:p>
        </p:txBody>
      </p:sp>
      <p:sp>
        <p:nvSpPr>
          <p:cNvPr id="10" name="AutoShape 26"/>
          <p:cNvSpPr>
            <a:spLocks noChangeArrowheads="1"/>
          </p:cNvSpPr>
          <p:nvPr/>
        </p:nvSpPr>
        <p:spPr bwMode="auto">
          <a:xfrm>
            <a:off x="1884111" y="4316944"/>
            <a:ext cx="1260475" cy="768349"/>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r>
              <a:rPr lang="fr-FR" altLang="x-none">
                <a:solidFill>
                  <a:srgbClr val="333399"/>
                </a:solidFill>
                <a:latin typeface="Trebuchet MS"/>
              </a:rPr>
              <a:t>C</a:t>
            </a:r>
          </a:p>
        </p:txBody>
      </p:sp>
      <p:sp>
        <p:nvSpPr>
          <p:cNvPr id="11" name="AutoShape 27"/>
          <p:cNvSpPr>
            <a:spLocks noChangeArrowheads="1"/>
          </p:cNvSpPr>
          <p:nvPr/>
        </p:nvSpPr>
        <p:spPr bwMode="auto">
          <a:xfrm>
            <a:off x="5274990" y="5085306"/>
            <a:ext cx="1258888" cy="768351"/>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r>
              <a:rPr lang="fr-FR" altLang="x-none">
                <a:solidFill>
                  <a:srgbClr val="333399"/>
                </a:solidFill>
                <a:latin typeface="Trebuchet MS"/>
              </a:rPr>
              <a:t>C</a:t>
            </a:r>
          </a:p>
        </p:txBody>
      </p:sp>
      <p:sp>
        <p:nvSpPr>
          <p:cNvPr id="12" name="AutoShape 28"/>
          <p:cNvSpPr>
            <a:spLocks noChangeArrowheads="1"/>
          </p:cNvSpPr>
          <p:nvPr/>
        </p:nvSpPr>
        <p:spPr bwMode="auto">
          <a:xfrm>
            <a:off x="6999015" y="5106459"/>
            <a:ext cx="1260475" cy="1534584"/>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r>
              <a:rPr lang="fr-FR" altLang="x-none">
                <a:solidFill>
                  <a:srgbClr val="333399"/>
                </a:solidFill>
                <a:latin typeface="Trebuchet MS"/>
              </a:rPr>
              <a:t>C</a:t>
            </a:r>
          </a:p>
        </p:txBody>
      </p:sp>
      <p:sp>
        <p:nvSpPr>
          <p:cNvPr id="13" name="Text Box 29"/>
          <p:cNvSpPr txBox="1">
            <a:spLocks noChangeArrowheads="1"/>
          </p:cNvSpPr>
          <p:nvPr/>
        </p:nvSpPr>
        <p:spPr bwMode="auto">
          <a:xfrm>
            <a:off x="229749" y="87843"/>
            <a:ext cx="1040144" cy="86177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500">
                <a:solidFill>
                  <a:schemeClr val="tx1"/>
                </a:solidFill>
                <a:latin typeface="Arial" pitchFamily="34" charset="0"/>
              </a:defRPr>
            </a:lvl1pPr>
            <a:lvl2pPr marL="742950" indent="-285750">
              <a:defRPr sz="3500">
                <a:solidFill>
                  <a:schemeClr val="tx1"/>
                </a:solidFill>
                <a:latin typeface="Arial" pitchFamily="34" charset="0"/>
              </a:defRPr>
            </a:lvl2pPr>
            <a:lvl3pPr marL="1143000" indent="-228600">
              <a:defRPr sz="3500">
                <a:solidFill>
                  <a:schemeClr val="tx1"/>
                </a:solidFill>
                <a:latin typeface="Arial" pitchFamily="34" charset="0"/>
              </a:defRPr>
            </a:lvl3pPr>
            <a:lvl4pPr marL="1600200" indent="-228600">
              <a:defRPr sz="3500">
                <a:solidFill>
                  <a:schemeClr val="tx1"/>
                </a:solidFill>
                <a:latin typeface="Arial" pitchFamily="34" charset="0"/>
              </a:defRPr>
            </a:lvl4pPr>
            <a:lvl5pPr marL="2057400" indent="-228600">
              <a:defRPr sz="3500">
                <a:solidFill>
                  <a:schemeClr val="tx1"/>
                </a:solidFill>
                <a:latin typeface="Arial" pitchFamily="34" charset="0"/>
              </a:defRPr>
            </a:lvl5pPr>
            <a:lvl6pPr marL="2514600" indent="-228600" eaLnBrk="0" fontAlgn="base" hangingPunct="0">
              <a:spcBef>
                <a:spcPct val="0"/>
              </a:spcBef>
              <a:spcAft>
                <a:spcPct val="0"/>
              </a:spcAft>
              <a:defRPr sz="3500">
                <a:solidFill>
                  <a:schemeClr val="tx1"/>
                </a:solidFill>
                <a:latin typeface="Arial" pitchFamily="34" charset="0"/>
              </a:defRPr>
            </a:lvl6pPr>
            <a:lvl7pPr marL="2971800" indent="-228600" eaLnBrk="0" fontAlgn="base" hangingPunct="0">
              <a:spcBef>
                <a:spcPct val="0"/>
              </a:spcBef>
              <a:spcAft>
                <a:spcPct val="0"/>
              </a:spcAft>
              <a:defRPr sz="3500">
                <a:solidFill>
                  <a:schemeClr val="tx1"/>
                </a:solidFill>
                <a:latin typeface="Arial" pitchFamily="34" charset="0"/>
              </a:defRPr>
            </a:lvl7pPr>
            <a:lvl8pPr marL="3429000" indent="-228600" eaLnBrk="0" fontAlgn="base" hangingPunct="0">
              <a:spcBef>
                <a:spcPct val="0"/>
              </a:spcBef>
              <a:spcAft>
                <a:spcPct val="0"/>
              </a:spcAft>
              <a:defRPr sz="3500">
                <a:solidFill>
                  <a:schemeClr val="tx1"/>
                </a:solidFill>
                <a:latin typeface="Arial" pitchFamily="34" charset="0"/>
              </a:defRPr>
            </a:lvl8pPr>
            <a:lvl9pPr marL="3886200" indent="-228600" eaLnBrk="0" fontAlgn="base" hangingPunct="0">
              <a:spcBef>
                <a:spcPct val="0"/>
              </a:spcBef>
              <a:spcAft>
                <a:spcPct val="0"/>
              </a:spcAft>
              <a:defRPr sz="3500">
                <a:solidFill>
                  <a:schemeClr val="tx1"/>
                </a:solidFill>
                <a:latin typeface="Arial" pitchFamily="34" charset="0"/>
              </a:defRPr>
            </a:lvl9pPr>
          </a:lstStyle>
          <a:p>
            <a:pPr algn="ctr" defTabSz="914400" fontAlgn="base">
              <a:spcBef>
                <a:spcPct val="0"/>
              </a:spcBef>
              <a:spcAft>
                <a:spcPct val="0"/>
              </a:spcAft>
            </a:pPr>
            <a:r>
              <a:rPr lang="fr-FR" altLang="fr-FR" sz="1800" dirty="0">
                <a:solidFill>
                  <a:srgbClr val="333399"/>
                </a:solidFill>
                <a:latin typeface="Trebuchet MS"/>
              </a:rPr>
              <a:t>Internat</a:t>
            </a:r>
          </a:p>
          <a:p>
            <a:pPr algn="ctr" defTabSz="914400" fontAlgn="base">
              <a:spcBef>
                <a:spcPct val="0"/>
              </a:spcBef>
              <a:spcAft>
                <a:spcPct val="0"/>
              </a:spcAft>
            </a:pPr>
            <a:r>
              <a:rPr lang="fr-FR" altLang="fr-FR" sz="1800" dirty="0">
                <a:solidFill>
                  <a:srgbClr val="333399"/>
                </a:solidFill>
                <a:latin typeface="Trebuchet MS"/>
              </a:rPr>
              <a:t>de 3 ans</a:t>
            </a:r>
          </a:p>
          <a:p>
            <a:pPr algn="ctr" defTabSz="914400" fontAlgn="base">
              <a:spcBef>
                <a:spcPct val="0"/>
              </a:spcBef>
              <a:spcAft>
                <a:spcPct val="0"/>
              </a:spcAft>
            </a:pPr>
            <a:r>
              <a:rPr lang="fr-FR" altLang="fr-FR" sz="1400" dirty="0">
                <a:solidFill>
                  <a:srgbClr val="333399"/>
                </a:solidFill>
                <a:latin typeface="Trebuchet MS"/>
              </a:rPr>
              <a:t>(MG)</a:t>
            </a:r>
          </a:p>
        </p:txBody>
      </p:sp>
      <p:sp>
        <p:nvSpPr>
          <p:cNvPr id="14" name="Text Box 30"/>
          <p:cNvSpPr txBox="1">
            <a:spLocks noChangeArrowheads="1"/>
          </p:cNvSpPr>
          <p:nvPr/>
        </p:nvSpPr>
        <p:spPr bwMode="auto">
          <a:xfrm>
            <a:off x="1673979" y="70909"/>
            <a:ext cx="1556874" cy="86177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fontAlgn="base">
              <a:spcBef>
                <a:spcPct val="0"/>
              </a:spcBef>
              <a:spcAft>
                <a:spcPct val="0"/>
              </a:spcAft>
              <a:defRPr/>
            </a:pPr>
            <a:r>
              <a:rPr lang="fr-FR" altLang="x-none" dirty="0">
                <a:solidFill>
                  <a:srgbClr val="333399"/>
                </a:solidFill>
                <a:latin typeface="Trebuchet MS"/>
              </a:rPr>
              <a:t>Internat</a:t>
            </a:r>
          </a:p>
          <a:p>
            <a:pPr algn="ctr" defTabSz="914400" fontAlgn="base">
              <a:spcBef>
                <a:spcPct val="0"/>
              </a:spcBef>
              <a:spcAft>
                <a:spcPct val="0"/>
              </a:spcAft>
              <a:defRPr/>
            </a:pPr>
            <a:r>
              <a:rPr lang="fr-FR" altLang="x-none" dirty="0">
                <a:solidFill>
                  <a:srgbClr val="333399"/>
                </a:solidFill>
                <a:latin typeface="Trebuchet MS"/>
              </a:rPr>
              <a:t>de 4 ans</a:t>
            </a:r>
          </a:p>
          <a:p>
            <a:pPr algn="ctr" defTabSz="914400" fontAlgn="base">
              <a:spcBef>
                <a:spcPct val="0"/>
              </a:spcBef>
              <a:spcAft>
                <a:spcPct val="0"/>
              </a:spcAft>
              <a:defRPr/>
            </a:pPr>
            <a:r>
              <a:rPr lang="fr-FR" altLang="x-none" sz="1400" dirty="0">
                <a:solidFill>
                  <a:srgbClr val="333399"/>
                </a:solidFill>
                <a:latin typeface="Trebuchet MS"/>
              </a:rPr>
              <a:t>(</a:t>
            </a:r>
            <a:r>
              <a:rPr lang="fr-FR" altLang="x-none" sz="1400" dirty="0" err="1">
                <a:solidFill>
                  <a:srgbClr val="333399"/>
                </a:solidFill>
                <a:latin typeface="Trebuchet MS"/>
              </a:rPr>
              <a:t>méd</a:t>
            </a:r>
            <a:r>
              <a:rPr lang="fr-FR" altLang="x-none" sz="1400" dirty="0">
                <a:solidFill>
                  <a:srgbClr val="333399"/>
                </a:solidFill>
                <a:latin typeface="Trebuchet MS"/>
              </a:rPr>
              <a:t>, </a:t>
            </a:r>
            <a:r>
              <a:rPr lang="fr-FR" altLang="x-none" sz="1400" dirty="0" err="1">
                <a:solidFill>
                  <a:srgbClr val="333399"/>
                </a:solidFill>
                <a:latin typeface="Trebuchet MS"/>
              </a:rPr>
              <a:t>chir</a:t>
            </a:r>
            <a:r>
              <a:rPr lang="fr-FR" altLang="x-none" sz="1400" dirty="0">
                <a:solidFill>
                  <a:srgbClr val="333399"/>
                </a:solidFill>
                <a:latin typeface="Trebuchet MS"/>
              </a:rPr>
              <a:t> orale)</a:t>
            </a:r>
          </a:p>
        </p:txBody>
      </p:sp>
      <p:sp>
        <p:nvSpPr>
          <p:cNvPr id="15" name="Text Box 31"/>
          <p:cNvSpPr txBox="1">
            <a:spLocks noChangeArrowheads="1"/>
          </p:cNvSpPr>
          <p:nvPr/>
        </p:nvSpPr>
        <p:spPr bwMode="auto">
          <a:xfrm>
            <a:off x="5384362" y="85725"/>
            <a:ext cx="1040144" cy="86177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fontAlgn="base">
              <a:spcBef>
                <a:spcPct val="0"/>
              </a:spcBef>
              <a:spcAft>
                <a:spcPct val="0"/>
              </a:spcAft>
              <a:defRPr/>
            </a:pPr>
            <a:r>
              <a:rPr lang="fr-FR" altLang="x-none" dirty="0">
                <a:solidFill>
                  <a:srgbClr val="333399"/>
                </a:solidFill>
                <a:latin typeface="Trebuchet MS"/>
              </a:rPr>
              <a:t>Internat</a:t>
            </a:r>
          </a:p>
          <a:p>
            <a:pPr algn="ctr" defTabSz="914400" fontAlgn="base">
              <a:spcBef>
                <a:spcPct val="0"/>
              </a:spcBef>
              <a:spcAft>
                <a:spcPct val="0"/>
              </a:spcAft>
              <a:defRPr/>
            </a:pPr>
            <a:r>
              <a:rPr lang="fr-FR" altLang="x-none" dirty="0">
                <a:solidFill>
                  <a:srgbClr val="333399"/>
                </a:solidFill>
                <a:latin typeface="Trebuchet MS"/>
              </a:rPr>
              <a:t>de 5 ans</a:t>
            </a:r>
          </a:p>
          <a:p>
            <a:pPr algn="ctr" defTabSz="914400" fontAlgn="base">
              <a:spcBef>
                <a:spcPct val="0"/>
              </a:spcBef>
              <a:spcAft>
                <a:spcPct val="0"/>
              </a:spcAft>
              <a:defRPr/>
            </a:pPr>
            <a:r>
              <a:rPr lang="fr-FR" altLang="x-none" sz="1400" dirty="0">
                <a:solidFill>
                  <a:srgbClr val="333399"/>
                </a:solidFill>
                <a:latin typeface="Trebuchet MS"/>
              </a:rPr>
              <a:t>(</a:t>
            </a:r>
            <a:r>
              <a:rPr lang="fr-FR" altLang="x-none" sz="1400" dirty="0" err="1">
                <a:solidFill>
                  <a:srgbClr val="333399"/>
                </a:solidFill>
                <a:latin typeface="Trebuchet MS"/>
              </a:rPr>
              <a:t>méd</a:t>
            </a:r>
            <a:r>
              <a:rPr lang="fr-FR" altLang="x-none" sz="1400" dirty="0">
                <a:solidFill>
                  <a:srgbClr val="333399"/>
                </a:solidFill>
                <a:latin typeface="Trebuchet MS"/>
              </a:rPr>
              <a:t>)</a:t>
            </a:r>
          </a:p>
        </p:txBody>
      </p:sp>
      <p:sp>
        <p:nvSpPr>
          <p:cNvPr id="16" name="Text Box 32"/>
          <p:cNvSpPr txBox="1">
            <a:spLocks noChangeArrowheads="1"/>
          </p:cNvSpPr>
          <p:nvPr/>
        </p:nvSpPr>
        <p:spPr bwMode="auto">
          <a:xfrm>
            <a:off x="7108387" y="68792"/>
            <a:ext cx="1040144" cy="86177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fontAlgn="base">
              <a:spcBef>
                <a:spcPct val="0"/>
              </a:spcBef>
              <a:spcAft>
                <a:spcPct val="0"/>
              </a:spcAft>
              <a:defRPr/>
            </a:pPr>
            <a:r>
              <a:rPr lang="fr-FR" altLang="x-none" dirty="0">
                <a:solidFill>
                  <a:srgbClr val="333399"/>
                </a:solidFill>
                <a:latin typeface="Trebuchet MS"/>
              </a:rPr>
              <a:t>Internat</a:t>
            </a:r>
          </a:p>
          <a:p>
            <a:pPr algn="ctr" defTabSz="914400" fontAlgn="base">
              <a:spcBef>
                <a:spcPct val="0"/>
              </a:spcBef>
              <a:spcAft>
                <a:spcPct val="0"/>
              </a:spcAft>
              <a:defRPr/>
            </a:pPr>
            <a:r>
              <a:rPr lang="fr-FR" altLang="x-none" dirty="0">
                <a:solidFill>
                  <a:srgbClr val="333399"/>
                </a:solidFill>
                <a:latin typeface="Trebuchet MS"/>
              </a:rPr>
              <a:t>de 6 ans</a:t>
            </a:r>
          </a:p>
          <a:p>
            <a:pPr algn="ctr" defTabSz="914400" fontAlgn="base">
              <a:spcBef>
                <a:spcPct val="0"/>
              </a:spcBef>
              <a:spcAft>
                <a:spcPct val="0"/>
              </a:spcAft>
              <a:defRPr/>
            </a:pPr>
            <a:r>
              <a:rPr lang="fr-FR" altLang="x-none" sz="1400" dirty="0">
                <a:solidFill>
                  <a:srgbClr val="333399"/>
                </a:solidFill>
                <a:latin typeface="Trebuchet MS"/>
              </a:rPr>
              <a:t>(</a:t>
            </a:r>
            <a:r>
              <a:rPr lang="fr-FR" altLang="x-none" sz="1400" dirty="0" err="1">
                <a:solidFill>
                  <a:srgbClr val="333399"/>
                </a:solidFill>
                <a:latin typeface="Trebuchet MS"/>
              </a:rPr>
              <a:t>chir</a:t>
            </a:r>
            <a:r>
              <a:rPr lang="fr-FR" altLang="x-none" sz="1400" dirty="0">
                <a:solidFill>
                  <a:srgbClr val="333399"/>
                </a:solidFill>
                <a:latin typeface="Trebuchet MS"/>
              </a:rPr>
              <a:t>)</a:t>
            </a:r>
          </a:p>
        </p:txBody>
      </p:sp>
      <p:sp>
        <p:nvSpPr>
          <p:cNvPr id="17" name="Line 50"/>
          <p:cNvSpPr>
            <a:spLocks noChangeShapeType="1"/>
          </p:cNvSpPr>
          <p:nvPr/>
        </p:nvSpPr>
        <p:spPr bwMode="auto">
          <a:xfrm>
            <a:off x="1868218" y="4257676"/>
            <a:ext cx="1260475"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18" name="Line 51"/>
          <p:cNvSpPr>
            <a:spLocks noChangeShapeType="1"/>
          </p:cNvSpPr>
          <p:nvPr/>
        </p:nvSpPr>
        <p:spPr bwMode="auto">
          <a:xfrm>
            <a:off x="5274990" y="5028143"/>
            <a:ext cx="1258888"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19" name="Line 52"/>
          <p:cNvSpPr>
            <a:spLocks noChangeShapeType="1"/>
          </p:cNvSpPr>
          <p:nvPr/>
        </p:nvSpPr>
        <p:spPr bwMode="auto">
          <a:xfrm>
            <a:off x="6999015" y="5064125"/>
            <a:ext cx="1260475"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20" name="Line 54"/>
          <p:cNvSpPr>
            <a:spLocks noChangeShapeType="1"/>
          </p:cNvSpPr>
          <p:nvPr/>
        </p:nvSpPr>
        <p:spPr bwMode="auto">
          <a:xfrm>
            <a:off x="1884111" y="5123392"/>
            <a:ext cx="1260475" cy="0"/>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21" name="Line 55"/>
          <p:cNvSpPr>
            <a:spLocks noChangeShapeType="1"/>
          </p:cNvSpPr>
          <p:nvPr/>
        </p:nvSpPr>
        <p:spPr bwMode="auto">
          <a:xfrm>
            <a:off x="5289299" y="5898092"/>
            <a:ext cx="1258887" cy="0"/>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22" name="Line 56"/>
          <p:cNvSpPr>
            <a:spLocks noChangeShapeType="1"/>
          </p:cNvSpPr>
          <p:nvPr/>
        </p:nvSpPr>
        <p:spPr bwMode="auto">
          <a:xfrm>
            <a:off x="6999015" y="6689725"/>
            <a:ext cx="1260475" cy="0"/>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23" name="Line 60"/>
          <p:cNvSpPr>
            <a:spLocks noChangeShapeType="1"/>
          </p:cNvSpPr>
          <p:nvPr/>
        </p:nvSpPr>
        <p:spPr bwMode="auto">
          <a:xfrm>
            <a:off x="99748" y="6653743"/>
            <a:ext cx="1260475"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24" name="Line 61"/>
          <p:cNvSpPr>
            <a:spLocks noChangeShapeType="1"/>
          </p:cNvSpPr>
          <p:nvPr/>
        </p:nvSpPr>
        <p:spPr bwMode="auto">
          <a:xfrm>
            <a:off x="104524" y="4230159"/>
            <a:ext cx="1260475"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25" name="AutoShape 19"/>
          <p:cNvSpPr>
            <a:spLocks noChangeArrowheads="1"/>
          </p:cNvSpPr>
          <p:nvPr/>
        </p:nvSpPr>
        <p:spPr bwMode="auto">
          <a:xfrm>
            <a:off x="3622424" y="3444876"/>
            <a:ext cx="1258887" cy="768349"/>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914400" fontAlgn="base">
              <a:spcBef>
                <a:spcPct val="0"/>
              </a:spcBef>
              <a:spcAft>
                <a:spcPct val="0"/>
              </a:spcAft>
              <a:buFontTx/>
              <a:buNone/>
            </a:pPr>
            <a:r>
              <a:rPr lang="fr-FR" altLang="fr-FR" sz="1800">
                <a:solidFill>
                  <a:srgbClr val="333399"/>
                </a:solidFill>
                <a:latin typeface="Trebuchet MS"/>
              </a:rPr>
              <a:t>A</a:t>
            </a:r>
          </a:p>
        </p:txBody>
      </p:sp>
      <p:sp>
        <p:nvSpPr>
          <p:cNvPr id="26" name="AutoShape 23"/>
          <p:cNvSpPr>
            <a:spLocks noChangeArrowheads="1"/>
          </p:cNvSpPr>
          <p:nvPr/>
        </p:nvSpPr>
        <p:spPr bwMode="auto">
          <a:xfrm>
            <a:off x="3622424" y="1910292"/>
            <a:ext cx="1260475" cy="1534584"/>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914400" fontAlgn="base">
              <a:spcBef>
                <a:spcPct val="0"/>
              </a:spcBef>
              <a:spcAft>
                <a:spcPct val="0"/>
              </a:spcAft>
              <a:buFontTx/>
              <a:buNone/>
            </a:pPr>
            <a:r>
              <a:rPr lang="fr-FR" altLang="fr-FR" sz="1800" dirty="0">
                <a:solidFill>
                  <a:srgbClr val="333399"/>
                </a:solidFill>
                <a:latin typeface="Trebuchet MS"/>
              </a:rPr>
              <a:t>S</a:t>
            </a:r>
            <a:endParaRPr lang="fr-FR" altLang="fr-FR" sz="1800" dirty="0">
              <a:solidFill>
                <a:srgbClr val="000000"/>
              </a:solidFill>
              <a:latin typeface="Trebuchet MS"/>
            </a:endParaRPr>
          </a:p>
        </p:txBody>
      </p:sp>
      <p:sp>
        <p:nvSpPr>
          <p:cNvPr id="27" name="AutoShape 26"/>
          <p:cNvSpPr>
            <a:spLocks noChangeArrowheads="1"/>
          </p:cNvSpPr>
          <p:nvPr/>
        </p:nvSpPr>
        <p:spPr bwMode="auto">
          <a:xfrm>
            <a:off x="3608136" y="4333876"/>
            <a:ext cx="1260475" cy="768349"/>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r>
              <a:rPr lang="fr-FR" altLang="x-none">
                <a:solidFill>
                  <a:srgbClr val="333399"/>
                </a:solidFill>
                <a:latin typeface="Trebuchet MS"/>
              </a:rPr>
              <a:t>C</a:t>
            </a:r>
          </a:p>
        </p:txBody>
      </p:sp>
      <p:sp>
        <p:nvSpPr>
          <p:cNvPr id="28" name="Line 50"/>
          <p:cNvSpPr>
            <a:spLocks noChangeShapeType="1"/>
          </p:cNvSpPr>
          <p:nvPr/>
        </p:nvSpPr>
        <p:spPr bwMode="auto">
          <a:xfrm>
            <a:off x="3592261" y="4274609"/>
            <a:ext cx="1260475"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29" name="Line 54"/>
          <p:cNvSpPr>
            <a:spLocks noChangeShapeType="1"/>
          </p:cNvSpPr>
          <p:nvPr/>
        </p:nvSpPr>
        <p:spPr bwMode="auto">
          <a:xfrm>
            <a:off x="3608136" y="5142443"/>
            <a:ext cx="1260475" cy="0"/>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30" name="Text Box 30"/>
          <p:cNvSpPr txBox="1">
            <a:spLocks noChangeArrowheads="1"/>
          </p:cNvSpPr>
          <p:nvPr/>
        </p:nvSpPr>
        <p:spPr bwMode="auto">
          <a:xfrm>
            <a:off x="3718281" y="109009"/>
            <a:ext cx="1040144" cy="86177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fontAlgn="base">
              <a:spcBef>
                <a:spcPct val="0"/>
              </a:spcBef>
              <a:spcAft>
                <a:spcPct val="0"/>
              </a:spcAft>
              <a:defRPr/>
            </a:pPr>
            <a:r>
              <a:rPr lang="fr-FR" altLang="x-none" dirty="0">
                <a:solidFill>
                  <a:srgbClr val="333399"/>
                </a:solidFill>
                <a:latin typeface="Trebuchet MS"/>
              </a:rPr>
              <a:t>Internat</a:t>
            </a:r>
          </a:p>
          <a:p>
            <a:pPr algn="ctr" defTabSz="914400" fontAlgn="base">
              <a:spcBef>
                <a:spcPct val="0"/>
              </a:spcBef>
              <a:spcAft>
                <a:spcPct val="0"/>
              </a:spcAft>
              <a:defRPr/>
            </a:pPr>
            <a:r>
              <a:rPr lang="fr-FR" altLang="x-none" dirty="0">
                <a:solidFill>
                  <a:srgbClr val="333399"/>
                </a:solidFill>
                <a:latin typeface="Trebuchet MS"/>
              </a:rPr>
              <a:t>de 4 ans</a:t>
            </a:r>
          </a:p>
          <a:p>
            <a:pPr algn="ctr" defTabSz="914400" fontAlgn="base">
              <a:spcBef>
                <a:spcPct val="0"/>
              </a:spcBef>
              <a:spcAft>
                <a:spcPct val="0"/>
              </a:spcAft>
              <a:defRPr/>
            </a:pPr>
            <a:r>
              <a:rPr lang="fr-FR" altLang="x-none" sz="1400" dirty="0">
                <a:solidFill>
                  <a:srgbClr val="333399"/>
                </a:solidFill>
                <a:latin typeface="Trebuchet MS"/>
              </a:rPr>
              <a:t>(bio)</a:t>
            </a:r>
          </a:p>
        </p:txBody>
      </p:sp>
      <p:sp>
        <p:nvSpPr>
          <p:cNvPr id="31" name="Line 57"/>
          <p:cNvSpPr>
            <a:spLocks noChangeShapeType="1"/>
          </p:cNvSpPr>
          <p:nvPr/>
        </p:nvSpPr>
        <p:spPr bwMode="auto">
          <a:xfrm>
            <a:off x="99748" y="6778625"/>
            <a:ext cx="1260475" cy="0"/>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33" name="AutoShape 24"/>
          <p:cNvSpPr>
            <a:spLocks noChangeArrowheads="1"/>
          </p:cNvSpPr>
          <p:nvPr/>
        </p:nvSpPr>
        <p:spPr bwMode="auto">
          <a:xfrm>
            <a:off x="104524" y="4300011"/>
            <a:ext cx="1260475" cy="2302933"/>
          </a:xfrm>
          <a:prstGeom prst="roundRect">
            <a:avLst>
              <a:gd name="adj" fmla="val 16667"/>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914400" fontAlgn="base">
              <a:spcBef>
                <a:spcPct val="0"/>
              </a:spcBef>
              <a:spcAft>
                <a:spcPct val="0"/>
              </a:spcAft>
              <a:buFontTx/>
              <a:buNone/>
            </a:pPr>
            <a:endParaRPr lang="fr-FR" altLang="fr-FR" sz="1800">
              <a:solidFill>
                <a:srgbClr val="000000"/>
              </a:solidFill>
              <a:latin typeface="Trebuchet MS"/>
            </a:endParaRPr>
          </a:p>
        </p:txBody>
      </p:sp>
      <p:sp>
        <p:nvSpPr>
          <p:cNvPr id="34" name="AutoShape 23"/>
          <p:cNvSpPr>
            <a:spLocks noChangeArrowheads="1"/>
          </p:cNvSpPr>
          <p:nvPr/>
        </p:nvSpPr>
        <p:spPr bwMode="auto">
          <a:xfrm>
            <a:off x="119604" y="2677584"/>
            <a:ext cx="1260475" cy="1534584"/>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3500">
                <a:solidFill>
                  <a:schemeClr val="tx1"/>
                </a:solidFill>
                <a:latin typeface="Arial" pitchFamily="34" charset="0"/>
              </a:defRPr>
            </a:lvl1pPr>
            <a:lvl2pPr marL="742950" indent="-285750">
              <a:defRPr sz="3500">
                <a:solidFill>
                  <a:schemeClr val="tx1"/>
                </a:solidFill>
                <a:latin typeface="Arial" pitchFamily="34" charset="0"/>
              </a:defRPr>
            </a:lvl2pPr>
            <a:lvl3pPr marL="1143000" indent="-228600">
              <a:defRPr sz="3500">
                <a:solidFill>
                  <a:schemeClr val="tx1"/>
                </a:solidFill>
                <a:latin typeface="Arial" pitchFamily="34" charset="0"/>
              </a:defRPr>
            </a:lvl3pPr>
            <a:lvl4pPr marL="1600200" indent="-228600">
              <a:defRPr sz="3500">
                <a:solidFill>
                  <a:schemeClr val="tx1"/>
                </a:solidFill>
                <a:latin typeface="Arial" pitchFamily="34" charset="0"/>
              </a:defRPr>
            </a:lvl4pPr>
            <a:lvl5pPr marL="2057400" indent="-228600">
              <a:defRPr sz="3500">
                <a:solidFill>
                  <a:schemeClr val="tx1"/>
                </a:solidFill>
                <a:latin typeface="Arial" pitchFamily="34" charset="0"/>
              </a:defRPr>
            </a:lvl5pPr>
            <a:lvl6pPr marL="2514600" indent="-228600" eaLnBrk="0" fontAlgn="base" hangingPunct="0">
              <a:spcBef>
                <a:spcPct val="0"/>
              </a:spcBef>
              <a:spcAft>
                <a:spcPct val="0"/>
              </a:spcAft>
              <a:defRPr sz="3500">
                <a:solidFill>
                  <a:schemeClr val="tx1"/>
                </a:solidFill>
                <a:latin typeface="Arial" pitchFamily="34" charset="0"/>
              </a:defRPr>
            </a:lvl6pPr>
            <a:lvl7pPr marL="2971800" indent="-228600" eaLnBrk="0" fontAlgn="base" hangingPunct="0">
              <a:spcBef>
                <a:spcPct val="0"/>
              </a:spcBef>
              <a:spcAft>
                <a:spcPct val="0"/>
              </a:spcAft>
              <a:defRPr sz="3500">
                <a:solidFill>
                  <a:schemeClr val="tx1"/>
                </a:solidFill>
                <a:latin typeface="Arial" pitchFamily="34" charset="0"/>
              </a:defRPr>
            </a:lvl7pPr>
            <a:lvl8pPr marL="3429000" indent="-228600" eaLnBrk="0" fontAlgn="base" hangingPunct="0">
              <a:spcBef>
                <a:spcPct val="0"/>
              </a:spcBef>
              <a:spcAft>
                <a:spcPct val="0"/>
              </a:spcAft>
              <a:defRPr sz="3500">
                <a:solidFill>
                  <a:schemeClr val="tx1"/>
                </a:solidFill>
                <a:latin typeface="Arial" pitchFamily="34" charset="0"/>
              </a:defRPr>
            </a:lvl8pPr>
            <a:lvl9pPr marL="3886200" indent="-228600" eaLnBrk="0" fontAlgn="base" hangingPunct="0">
              <a:spcBef>
                <a:spcPct val="0"/>
              </a:spcBef>
              <a:spcAft>
                <a:spcPct val="0"/>
              </a:spcAft>
              <a:defRPr sz="3500">
                <a:solidFill>
                  <a:schemeClr val="tx1"/>
                </a:solidFill>
                <a:latin typeface="Arial" pitchFamily="34" charset="0"/>
              </a:defRPr>
            </a:lvl9pPr>
          </a:lstStyle>
          <a:p>
            <a:pPr algn="ctr" defTabSz="914400" fontAlgn="base">
              <a:spcBef>
                <a:spcPct val="0"/>
              </a:spcBef>
              <a:spcAft>
                <a:spcPct val="0"/>
              </a:spcAft>
            </a:pPr>
            <a:r>
              <a:rPr lang="fr-FR" altLang="fr-FR" sz="1800" dirty="0">
                <a:solidFill>
                  <a:srgbClr val="333399"/>
                </a:solidFill>
                <a:latin typeface="Trebuchet MS"/>
              </a:rPr>
              <a:t>A</a:t>
            </a:r>
            <a:endParaRPr lang="fr-FR" altLang="fr-FR" sz="1800" dirty="0">
              <a:solidFill>
                <a:srgbClr val="000000"/>
              </a:solidFill>
              <a:latin typeface="Trebuchet MS"/>
            </a:endParaRPr>
          </a:p>
        </p:txBody>
      </p:sp>
      <p:sp>
        <p:nvSpPr>
          <p:cNvPr id="35" name="Line 57"/>
          <p:cNvSpPr>
            <a:spLocks noChangeShapeType="1"/>
          </p:cNvSpPr>
          <p:nvPr/>
        </p:nvSpPr>
        <p:spPr bwMode="auto">
          <a:xfrm>
            <a:off x="122136" y="4333876"/>
            <a:ext cx="1260475" cy="0"/>
          </a:xfrm>
          <a:prstGeom prst="line">
            <a:avLst/>
          </a:prstGeom>
          <a:noFill/>
          <a:ln w="76200">
            <a:solidFill>
              <a:srgbClr val="00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fr-FR">
              <a:solidFill>
                <a:srgbClr val="000000"/>
              </a:solidFill>
              <a:latin typeface="Trebuchet MS"/>
            </a:endParaRPr>
          </a:p>
        </p:txBody>
      </p:sp>
      <p:sp>
        <p:nvSpPr>
          <p:cNvPr id="2" name="Rectangle 1"/>
          <p:cNvSpPr/>
          <p:nvPr/>
        </p:nvSpPr>
        <p:spPr>
          <a:xfrm>
            <a:off x="3328077" y="65694"/>
            <a:ext cx="1828252" cy="5737126"/>
          </a:xfrm>
          <a:prstGeom prst="rect">
            <a:avLst/>
          </a:prstGeom>
          <a:solidFill>
            <a:srgbClr val="FF6FCF">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4460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332076"/>
            <a:ext cx="8686800" cy="4525963"/>
          </a:xfrm>
        </p:spPr>
        <p:txBody>
          <a:bodyPr/>
          <a:lstStyle/>
          <a:p>
            <a:r>
              <a:rPr lang="fr-FR" dirty="0"/>
              <a:t>Elles pourront être réalisées </a:t>
            </a:r>
            <a:r>
              <a:rPr lang="fr-FR" dirty="0" smtClean="0"/>
              <a:t>par </a:t>
            </a:r>
            <a:r>
              <a:rPr lang="fr-FR" dirty="0"/>
              <a:t>des collègues déjà en exercice dans le cadre d’une formation continue, en fonction du projet professionnel de l’étudiant, des besoins de santé et des capacités de </a:t>
            </a:r>
            <a:r>
              <a:rPr lang="fr-FR" dirty="0" smtClean="0"/>
              <a:t>formation?..</a:t>
            </a:r>
          </a:p>
          <a:p>
            <a:endParaRPr lang="fr-FR" dirty="0" smtClean="0"/>
          </a:p>
          <a:p>
            <a:r>
              <a:rPr lang="fr-FR" dirty="0" smtClean="0"/>
              <a:t>Sera t’il possible de faire une FST sur un autre CHU?</a:t>
            </a:r>
            <a:endParaRPr lang="fr-FR" dirty="0"/>
          </a:p>
        </p:txBody>
      </p:sp>
      <p:pic>
        <p:nvPicPr>
          <p:cNvPr id="4" name="Image 3" descr="Capture d'écran 2018-10-03 23.1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200" y="264054"/>
            <a:ext cx="1548589" cy="2068022"/>
          </a:xfrm>
          <a:prstGeom prst="rect">
            <a:avLst/>
          </a:prstGeom>
        </p:spPr>
      </p:pic>
    </p:spTree>
    <p:extLst>
      <p:ext uri="{BB962C8B-B14F-4D97-AF65-F5344CB8AC3E}">
        <p14:creationId xmlns:p14="http://schemas.microsoft.com/office/powerpoint/2010/main" val="24115995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8-10-01 23.20.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413"/>
            <a:ext cx="9144000" cy="6296167"/>
          </a:xfrm>
          <a:prstGeom prst="rect">
            <a:avLst/>
          </a:prstGeom>
        </p:spPr>
      </p:pic>
    </p:spTree>
    <p:extLst>
      <p:ext uri="{BB962C8B-B14F-4D97-AF65-F5344CB8AC3E}">
        <p14:creationId xmlns:p14="http://schemas.microsoft.com/office/powerpoint/2010/main" val="24981387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2" y="442826"/>
            <a:ext cx="8229600" cy="630317"/>
          </a:xfrm>
        </p:spPr>
        <p:txBody>
          <a:bodyPr>
            <a:normAutofit/>
          </a:bodyPr>
          <a:lstStyle/>
          <a:p>
            <a:pPr algn="ctr"/>
            <a:r>
              <a:rPr lang="fr-FR" sz="2400" b="1" dirty="0" smtClean="0"/>
              <a:t>Organisation générale du DESBM</a:t>
            </a:r>
            <a:endParaRPr lang="fr-FR" sz="2400" b="1" dirty="0"/>
          </a:p>
        </p:txBody>
      </p:sp>
      <p:sp>
        <p:nvSpPr>
          <p:cNvPr id="5" name="Espace réservé du pied de page 4"/>
          <p:cNvSpPr>
            <a:spLocks noGrp="1"/>
          </p:cNvSpPr>
          <p:nvPr>
            <p:ph type="ftr" sz="quarter" idx="11"/>
          </p:nvPr>
        </p:nvSpPr>
        <p:spPr>
          <a:xfrm>
            <a:off x="3457575" y="1"/>
            <a:ext cx="3914775" cy="565492"/>
          </a:xfrm>
        </p:spPr>
        <p:txBody>
          <a:bodyPr/>
          <a:lstStyle/>
          <a:p>
            <a:r>
              <a:rPr lang="fr-FR" dirty="0" smtClean="0"/>
              <a:t>Réforme du DES de Biologie Médicale</a:t>
            </a:r>
            <a:endParaRPr lang="fr-FR" i="1" dirty="0"/>
          </a:p>
        </p:txBody>
      </p:sp>
      <p:pic>
        <p:nvPicPr>
          <p:cNvPr id="7" name="Picture 2" descr="http://dircom.univ-amu.fr/sites/dircom.univ-amu.fr/files/logo_pharmacie_rv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7427" y="18473"/>
            <a:ext cx="1480271" cy="4918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4864" y="1335024"/>
            <a:ext cx="2212848" cy="4729813"/>
          </a:xfrm>
          <a:prstGeom prst="rect">
            <a:avLst/>
          </a:prstGeom>
          <a:gradFill>
            <a:gsLst>
              <a:gs pos="0">
                <a:schemeClr val="accent1">
                  <a:lumMod val="60000"/>
                  <a:lumOff val="40000"/>
                </a:schemeClr>
              </a:gs>
              <a:gs pos="15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SOCLE</a:t>
            </a:r>
            <a:endParaRPr lang="fr-FR"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fr-FR"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 ans)</a:t>
            </a:r>
            <a:endPar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Rectangle 31"/>
          <p:cNvSpPr/>
          <p:nvPr/>
        </p:nvSpPr>
        <p:spPr>
          <a:xfrm>
            <a:off x="2314956" y="1335024"/>
            <a:ext cx="2260092" cy="4729813"/>
          </a:xfrm>
          <a:prstGeom prst="rect">
            <a:avLst/>
          </a:prstGeom>
          <a:gradFill>
            <a:gsLst>
              <a:gs pos="0">
                <a:schemeClr val="accent1">
                  <a:lumMod val="60000"/>
                  <a:lumOff val="40000"/>
                </a:schemeClr>
              </a:gs>
              <a:gs pos="15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000" b="1" spc="-150" dirty="0" smtClean="0">
              <a:latin typeface="Verdana" panose="020B0604030504040204" pitchFamily="34" charset="0"/>
              <a:ea typeface="Verdana" panose="020B0604030504040204" pitchFamily="34" charset="0"/>
              <a:cs typeface="Verdana" panose="020B0604030504040204" pitchFamily="34" charset="0"/>
            </a:endParaRPr>
          </a:p>
          <a:p>
            <a:pPr algn="ctr"/>
            <a:r>
              <a:rPr lang="fr-FR" sz="1400" b="1" spc="-1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APPROFONDISSEMENT</a:t>
            </a:r>
            <a:endParaRPr lang="fr-FR" sz="1400" b="1" spc="-15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(1 an)</a:t>
            </a:r>
          </a:p>
        </p:txBody>
      </p:sp>
      <p:sp>
        <p:nvSpPr>
          <p:cNvPr id="33" name="Rectangle 32"/>
          <p:cNvSpPr/>
          <p:nvPr/>
        </p:nvSpPr>
        <p:spPr>
          <a:xfrm>
            <a:off x="4620768" y="1335024"/>
            <a:ext cx="2232660" cy="4729813"/>
          </a:xfrm>
          <a:prstGeom prst="rect">
            <a:avLst/>
          </a:prstGeom>
          <a:gradFill>
            <a:gsLst>
              <a:gs pos="0">
                <a:schemeClr val="accent1">
                  <a:lumMod val="60000"/>
                  <a:lumOff val="40000"/>
                </a:schemeClr>
              </a:gs>
              <a:gs pos="15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sz="1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CONSOLIDATION</a:t>
            </a:r>
            <a:endParaRPr lang="fr-FR"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(1 an)</a:t>
            </a:r>
          </a:p>
        </p:txBody>
      </p:sp>
      <p:sp>
        <p:nvSpPr>
          <p:cNvPr id="34" name="Rectangle 33"/>
          <p:cNvSpPr/>
          <p:nvPr/>
        </p:nvSpPr>
        <p:spPr>
          <a:xfrm>
            <a:off x="6903720" y="1335024"/>
            <a:ext cx="2173224" cy="4729813"/>
          </a:xfrm>
          <a:prstGeom prst="rect">
            <a:avLst/>
          </a:prstGeom>
          <a:gradFill>
            <a:gsLst>
              <a:gs pos="0">
                <a:schemeClr val="accent1">
                  <a:lumMod val="60000"/>
                  <a:lumOff val="40000"/>
                </a:schemeClr>
              </a:gs>
              <a:gs pos="15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t"/>
          <a:lstStyle/>
          <a:p>
            <a:pPr marL="265113"/>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Formations</a:t>
            </a:r>
            <a:endParaRPr lang="fr-FR"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65113"/>
            <a:r>
              <a:rPr lang="fr-FR" sz="1600" b="1" dirty="0">
                <a:solidFill>
                  <a:schemeClr val="tx1"/>
                </a:solidFill>
                <a:latin typeface="Verdana" panose="020B0604030504040204" pitchFamily="34" charset="0"/>
                <a:ea typeface="Verdana" panose="020B0604030504040204" pitchFamily="34" charset="0"/>
                <a:cs typeface="Verdana" panose="020B0604030504040204" pitchFamily="34" charset="0"/>
              </a:rPr>
              <a:t>Spécialisées</a:t>
            </a:r>
          </a:p>
          <a:p>
            <a:pPr marL="265113"/>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Transversales</a:t>
            </a:r>
            <a:endParaRPr lang="fr-FR"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Rectangle à coins arrondis 34"/>
          <p:cNvSpPr/>
          <p:nvPr/>
        </p:nvSpPr>
        <p:spPr>
          <a:xfrm>
            <a:off x="54864" y="3256113"/>
            <a:ext cx="2212848" cy="61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Hématologie</a:t>
            </a:r>
            <a:endParaRPr lang="fr-FR" sz="13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Rectangle à coins arrondis 35"/>
          <p:cNvSpPr/>
          <p:nvPr/>
        </p:nvSpPr>
        <p:spPr>
          <a:xfrm>
            <a:off x="54864" y="3894857"/>
            <a:ext cx="2212848" cy="61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Bactériologie</a:t>
            </a:r>
            <a:endParaRPr lang="fr-FR" sz="13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Rectangle à coins arrondis 36"/>
          <p:cNvSpPr/>
          <p:nvPr/>
        </p:nvSpPr>
        <p:spPr>
          <a:xfrm>
            <a:off x="54864" y="4533601"/>
            <a:ext cx="2212848" cy="5852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dirty="0">
                <a:solidFill>
                  <a:schemeClr val="tx1"/>
                </a:solidFill>
                <a:latin typeface="Verdana" panose="020B0604030504040204" pitchFamily="34" charset="0"/>
                <a:ea typeface="Verdana" panose="020B0604030504040204" pitchFamily="34" charset="0"/>
                <a:cs typeface="Verdana" panose="020B0604030504040204" pitchFamily="34" charset="0"/>
              </a:rPr>
              <a:t>Biochimie</a:t>
            </a:r>
          </a:p>
        </p:txBody>
      </p:sp>
      <p:sp>
        <p:nvSpPr>
          <p:cNvPr id="38" name="Rectangle à coins arrondis 37"/>
          <p:cNvSpPr/>
          <p:nvPr/>
        </p:nvSpPr>
        <p:spPr>
          <a:xfrm>
            <a:off x="54864" y="2607311"/>
            <a:ext cx="2212848" cy="61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3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4</a:t>
            </a:r>
            <a:r>
              <a:rPr lang="fr-FR" sz="1300" b="1"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ème</a:t>
            </a:r>
            <a:r>
              <a:rPr lang="fr-FR" sz="13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sz="1300" b="1" dirty="0">
                <a:solidFill>
                  <a:schemeClr val="tx1"/>
                </a:solidFill>
                <a:latin typeface="Verdana" panose="020B0604030504040204" pitchFamily="34" charset="0"/>
                <a:ea typeface="Verdana" panose="020B0604030504040204" pitchFamily="34" charset="0"/>
                <a:cs typeface="Verdana" panose="020B0604030504040204" pitchFamily="34" charset="0"/>
              </a:rPr>
              <a:t>semestre d’orientation </a:t>
            </a:r>
            <a:r>
              <a:rPr lang="fr-FR" sz="1400" dirty="0">
                <a:solidFill>
                  <a:schemeClr val="tx1"/>
                </a:solidFill>
              </a:rPr>
              <a:t/>
            </a:r>
            <a:br>
              <a:rPr lang="fr-FR" sz="1400" dirty="0">
                <a:solidFill>
                  <a:schemeClr val="tx1"/>
                </a:solidFill>
              </a:rPr>
            </a:br>
            <a:r>
              <a:rPr lang="fr-FR" sz="1200" dirty="0" smtClean="0">
                <a:solidFill>
                  <a:schemeClr val="tx1"/>
                </a:solidFill>
              </a:rPr>
              <a:t>(dans autre </a:t>
            </a:r>
            <a:r>
              <a:rPr lang="fr-FR" sz="1200" dirty="0">
                <a:solidFill>
                  <a:schemeClr val="tx1"/>
                </a:solidFill>
              </a:rPr>
              <a:t>discipline</a:t>
            </a:r>
            <a:r>
              <a:rPr lang="fr-FR" sz="1200" dirty="0"/>
              <a:t>)</a:t>
            </a:r>
          </a:p>
        </p:txBody>
      </p:sp>
      <p:sp>
        <p:nvSpPr>
          <p:cNvPr id="13" name="ZoneTexte 12"/>
          <p:cNvSpPr txBox="1"/>
          <p:nvPr/>
        </p:nvSpPr>
        <p:spPr>
          <a:xfrm>
            <a:off x="2005336" y="933326"/>
            <a:ext cx="5152373" cy="369332"/>
          </a:xfrm>
          <a:prstGeom prst="rect">
            <a:avLst/>
          </a:prstGeom>
          <a:noFill/>
        </p:spPr>
        <p:txBody>
          <a:bodyPr wrap="none" rtlCol="0">
            <a:spAutoFit/>
          </a:bodyPr>
          <a:lstStyle/>
          <a:p>
            <a:r>
              <a:rPr lang="fr-FR" b="1" dirty="0" smtClean="0">
                <a:latin typeface="Verdana" panose="020B0604030504040204" pitchFamily="34" charset="0"/>
                <a:ea typeface="Verdana" panose="020B0604030504040204" pitchFamily="34" charset="0"/>
                <a:cs typeface="Verdana" panose="020B0604030504040204" pitchFamily="34" charset="0"/>
              </a:rPr>
              <a:t>4 ou 5 ans en fonction de la durée FST</a:t>
            </a:r>
            <a:endParaRPr lang="fr-FR" b="1" dirty="0">
              <a:latin typeface="Verdana" panose="020B0604030504040204" pitchFamily="34" charset="0"/>
              <a:ea typeface="Verdana" panose="020B0604030504040204" pitchFamily="34" charset="0"/>
              <a:cs typeface="Verdana" panose="020B0604030504040204" pitchFamily="34" charset="0"/>
            </a:endParaRPr>
          </a:p>
        </p:txBody>
      </p:sp>
      <p:sp>
        <p:nvSpPr>
          <p:cNvPr id="40" name="Rectangle à coins arrondis 39"/>
          <p:cNvSpPr/>
          <p:nvPr/>
        </p:nvSpPr>
        <p:spPr>
          <a:xfrm>
            <a:off x="2357628" y="3868113"/>
            <a:ext cx="2212848" cy="61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b="1" dirty="0">
              <a:latin typeface="Verdana" panose="020B0604030504040204" pitchFamily="34" charset="0"/>
              <a:ea typeface="Verdana" panose="020B0604030504040204" pitchFamily="34" charset="0"/>
              <a:cs typeface="Verdana" panose="020B0604030504040204" pitchFamily="34" charset="0"/>
            </a:endParaRPr>
          </a:p>
        </p:txBody>
      </p:sp>
      <p:sp>
        <p:nvSpPr>
          <p:cNvPr id="41" name="Rectangle à coins arrondis 40"/>
          <p:cNvSpPr/>
          <p:nvPr/>
        </p:nvSpPr>
        <p:spPr>
          <a:xfrm>
            <a:off x="2357628" y="4506857"/>
            <a:ext cx="2212848" cy="61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1400" b="1" dirty="0">
              <a:latin typeface="Verdana" panose="020B0604030504040204" pitchFamily="34" charset="0"/>
              <a:ea typeface="Verdana" panose="020B0604030504040204" pitchFamily="34" charset="0"/>
              <a:cs typeface="Verdana" panose="020B0604030504040204" pitchFamily="34" charset="0"/>
            </a:endParaRPr>
          </a:p>
        </p:txBody>
      </p:sp>
      <p:sp>
        <p:nvSpPr>
          <p:cNvPr id="42" name="Rectangle à coins arrondis 41"/>
          <p:cNvSpPr/>
          <p:nvPr/>
        </p:nvSpPr>
        <p:spPr>
          <a:xfrm>
            <a:off x="4640580" y="3868113"/>
            <a:ext cx="2212848" cy="61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b="1" dirty="0">
              <a:latin typeface="Verdana" panose="020B0604030504040204" pitchFamily="34" charset="0"/>
              <a:ea typeface="Verdana" panose="020B0604030504040204" pitchFamily="34" charset="0"/>
              <a:cs typeface="Verdana" panose="020B0604030504040204" pitchFamily="34" charset="0"/>
            </a:endParaRPr>
          </a:p>
        </p:txBody>
      </p:sp>
      <p:sp>
        <p:nvSpPr>
          <p:cNvPr id="43" name="Rectangle à coins arrondis 42"/>
          <p:cNvSpPr/>
          <p:nvPr/>
        </p:nvSpPr>
        <p:spPr>
          <a:xfrm>
            <a:off x="4640580" y="4506857"/>
            <a:ext cx="2212848" cy="61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1400" b="1" dirty="0">
              <a:latin typeface="Verdana" panose="020B0604030504040204" pitchFamily="34" charset="0"/>
              <a:ea typeface="Verdana" panose="020B0604030504040204" pitchFamily="34" charset="0"/>
              <a:cs typeface="Verdana" panose="020B0604030504040204" pitchFamily="34" charset="0"/>
            </a:endParaRPr>
          </a:p>
        </p:txBody>
      </p:sp>
      <p:sp>
        <p:nvSpPr>
          <p:cNvPr id="44" name="Rectangle à coins arrondis 43"/>
          <p:cNvSpPr/>
          <p:nvPr/>
        </p:nvSpPr>
        <p:spPr>
          <a:xfrm>
            <a:off x="6923532" y="3868113"/>
            <a:ext cx="2138172" cy="61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b="1" dirty="0">
              <a:latin typeface="Verdana" panose="020B0604030504040204" pitchFamily="34" charset="0"/>
              <a:ea typeface="Verdana" panose="020B0604030504040204" pitchFamily="34" charset="0"/>
              <a:cs typeface="Verdana" panose="020B0604030504040204" pitchFamily="34" charset="0"/>
            </a:endParaRPr>
          </a:p>
        </p:txBody>
      </p:sp>
      <p:sp>
        <p:nvSpPr>
          <p:cNvPr id="45" name="Rectangle à coins arrondis 44"/>
          <p:cNvSpPr/>
          <p:nvPr/>
        </p:nvSpPr>
        <p:spPr>
          <a:xfrm>
            <a:off x="6923532" y="4506857"/>
            <a:ext cx="2138172" cy="61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1400" b="1" dirty="0">
              <a:latin typeface="Verdana" panose="020B0604030504040204" pitchFamily="34" charset="0"/>
              <a:ea typeface="Verdana" panose="020B0604030504040204" pitchFamily="34" charset="0"/>
              <a:cs typeface="Verdana" panose="020B0604030504040204" pitchFamily="34" charset="0"/>
            </a:endParaRPr>
          </a:p>
        </p:txBody>
      </p:sp>
      <p:sp>
        <p:nvSpPr>
          <p:cNvPr id="46" name="Rectangle à coins arrondis 45"/>
          <p:cNvSpPr/>
          <p:nvPr/>
        </p:nvSpPr>
        <p:spPr>
          <a:xfrm>
            <a:off x="2338578" y="2645950"/>
            <a:ext cx="4510278" cy="1175366"/>
          </a:xfrm>
          <a:prstGeom prst="roundRect">
            <a:avLst/>
          </a:prstGeom>
          <a:solidFill>
            <a:schemeClr val="bg1">
              <a:lumMod val="95000"/>
            </a:schemeClr>
          </a:solidFill>
        </p:spPr>
        <p:style>
          <a:lnRef idx="0">
            <a:schemeClr val="accent4"/>
          </a:lnRef>
          <a:fillRef idx="3">
            <a:schemeClr val="accent4"/>
          </a:fillRef>
          <a:effectRef idx="3">
            <a:schemeClr val="accent4"/>
          </a:effectRef>
          <a:fontRef idx="minor">
            <a:schemeClr val="lt1"/>
          </a:fontRef>
        </p:style>
        <p:txBody>
          <a:bodyPr rtlCol="0" anchor="ctr"/>
          <a:lstStyle/>
          <a:p>
            <a:r>
              <a:rPr lang="fr-FR" sz="1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5 Parcours de Spécialités : </a:t>
            </a:r>
          </a:p>
          <a:p>
            <a:pPr marL="228600" indent="-228600">
              <a:buFont typeface="+mj-lt"/>
              <a:buAutoNum type="arabicPeriod"/>
            </a:pP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Biologie </a:t>
            </a:r>
            <a:r>
              <a:rPr lang="fr-FR" sz="1000" dirty="0">
                <a:solidFill>
                  <a:srgbClr val="0070C0"/>
                </a:solidFill>
                <a:latin typeface="Verdana" panose="020B0604030504040204" pitchFamily="34" charset="0"/>
                <a:ea typeface="Verdana" panose="020B0604030504040204" pitchFamily="34" charset="0"/>
                <a:cs typeface="Verdana" panose="020B0604030504040204" pitchFamily="34" charset="0"/>
              </a:rPr>
              <a:t>Générale (1 stage obligatoire en </a:t>
            </a: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immunologie)</a:t>
            </a:r>
          </a:p>
          <a:p>
            <a:pPr marL="228600" indent="-228600">
              <a:buFont typeface="+mj-lt"/>
              <a:buAutoNum type="arabicPeriod"/>
            </a:pP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Médecine </a:t>
            </a:r>
            <a:r>
              <a:rPr lang="fr-FR" sz="1000" dirty="0">
                <a:solidFill>
                  <a:srgbClr val="0070C0"/>
                </a:solidFill>
                <a:latin typeface="Verdana" panose="020B0604030504040204" pitchFamily="34" charset="0"/>
                <a:ea typeface="Verdana" panose="020B0604030504040204" pitchFamily="34" charset="0"/>
                <a:cs typeface="Verdana" panose="020B0604030504040204" pitchFamily="34" charset="0"/>
              </a:rPr>
              <a:t>moléculaire, Génétique </a:t>
            </a: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et </a:t>
            </a:r>
            <a:r>
              <a:rPr lang="fr-FR" sz="1000"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Pharmaco-toxicologie</a:t>
            </a:r>
            <a:endPar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Hématologie </a:t>
            </a:r>
            <a:r>
              <a:rPr lang="fr-FR" sz="1000" dirty="0">
                <a:solidFill>
                  <a:srgbClr val="0070C0"/>
                </a:solidFill>
                <a:latin typeface="Verdana" panose="020B0604030504040204" pitchFamily="34" charset="0"/>
                <a:ea typeface="Verdana" panose="020B0604030504040204" pitchFamily="34" charset="0"/>
                <a:cs typeface="Verdana" panose="020B0604030504040204" pitchFamily="34" charset="0"/>
              </a:rPr>
              <a:t>et </a:t>
            </a: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Immunologie</a:t>
            </a:r>
          </a:p>
          <a:p>
            <a:pPr marL="228600" indent="-228600">
              <a:buFont typeface="+mj-lt"/>
              <a:buAutoNum type="arabicPeriod"/>
            </a:pP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Agents infectieux</a:t>
            </a:r>
          </a:p>
          <a:p>
            <a:pPr marL="228600" indent="-228600">
              <a:buFont typeface="+mj-lt"/>
              <a:buAutoNum type="arabicPeriod"/>
            </a:pP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Biologie </a:t>
            </a:r>
            <a:r>
              <a:rPr lang="fr-FR" sz="1000" dirty="0">
                <a:solidFill>
                  <a:srgbClr val="0070C0"/>
                </a:solidFill>
                <a:latin typeface="Verdana" panose="020B0604030504040204" pitchFamily="34" charset="0"/>
                <a:ea typeface="Verdana" panose="020B0604030504040204" pitchFamily="34" charset="0"/>
                <a:cs typeface="Verdana" panose="020B0604030504040204" pitchFamily="34" charset="0"/>
              </a:rPr>
              <a:t>de la </a:t>
            </a: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Reproduction</a:t>
            </a:r>
            <a:endParaRPr lang="fr-FR" sz="10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Rectangle à coins arrondis 46"/>
          <p:cNvSpPr/>
          <p:nvPr/>
        </p:nvSpPr>
        <p:spPr>
          <a:xfrm>
            <a:off x="4632712" y="2249720"/>
            <a:ext cx="2212848" cy="392896"/>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fr-FR"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Assistant Spécialiste</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Rectangle à coins arrondis 47"/>
          <p:cNvSpPr/>
          <p:nvPr/>
        </p:nvSpPr>
        <p:spPr>
          <a:xfrm>
            <a:off x="6899148" y="2246968"/>
            <a:ext cx="2183130" cy="392896"/>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fr-FR"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Assistant Spécialiste</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à coins arrondis 48"/>
          <p:cNvSpPr/>
          <p:nvPr/>
        </p:nvSpPr>
        <p:spPr>
          <a:xfrm>
            <a:off x="6928104" y="2643198"/>
            <a:ext cx="2133600" cy="1178118"/>
          </a:xfrm>
          <a:prstGeom prst="roundRect">
            <a:avLst/>
          </a:prstGeom>
          <a:solidFill>
            <a:schemeClr val="bg1">
              <a:lumMod val="9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Déclinaison </a:t>
            </a:r>
          </a:p>
          <a:p>
            <a:pPr algn="ctr"/>
            <a:r>
              <a:rPr lang="fr-FR" sz="1000" dirty="0" err="1">
                <a:solidFill>
                  <a:srgbClr val="0070C0"/>
                </a:solidFill>
                <a:latin typeface="Verdana" panose="020B0604030504040204" pitchFamily="34" charset="0"/>
                <a:ea typeface="Verdana" panose="020B0604030504040204" pitchFamily="34" charset="0"/>
                <a:cs typeface="Verdana" panose="020B0604030504040204" pitchFamily="34" charset="0"/>
              </a:rPr>
              <a:t>C</a:t>
            </a:r>
            <a:r>
              <a:rPr lang="fr-FR" sz="1000"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linico</a:t>
            </a: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-biologique </a:t>
            </a:r>
          </a:p>
          <a:p>
            <a:pPr algn="ct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des spécialités </a:t>
            </a:r>
          </a:p>
          <a:p>
            <a:pPr algn="ctr"/>
            <a:r>
              <a:rPr lang="fr-FR" sz="1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p>
          <a:p>
            <a:pPr algn="ctr"/>
            <a:r>
              <a:rPr lang="fr-FR" sz="1000" dirty="0">
                <a:solidFill>
                  <a:srgbClr val="0070C0"/>
                </a:solidFill>
                <a:latin typeface="Verdana" panose="020B0604030504040204" pitchFamily="34" charset="0"/>
                <a:ea typeface="Verdana" panose="020B0604030504040204" pitchFamily="34" charset="0"/>
                <a:cs typeface="Verdana" panose="020B0604030504040204" pitchFamily="34" charset="0"/>
              </a:rPr>
              <a:t>Biothérapie, hygiène hospitalière, …</a:t>
            </a:r>
          </a:p>
          <a:p>
            <a:pPr algn="ctr"/>
            <a:endParaRPr lang="fr-FR" sz="1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54864" y="5177869"/>
            <a:ext cx="2212848" cy="886968"/>
          </a:xfrm>
          <a:prstGeom prst="rect">
            <a:avLst/>
          </a:prstGeom>
          <a:gradFill>
            <a:gsLst>
              <a:gs pos="0">
                <a:srgbClr val="FFFFCC"/>
              </a:gs>
              <a:gs pos="87000">
                <a:srgbClr val="FFC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fr-FR"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VALIDATION</a:t>
            </a:r>
            <a:endParaRPr lang="fr-FR"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fr-FR"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Stages + connaissance théorique des 3 groupes de disciplines</a:t>
            </a:r>
          </a:p>
        </p:txBody>
      </p:sp>
      <p:sp>
        <p:nvSpPr>
          <p:cNvPr id="50" name="Rectangle 49"/>
          <p:cNvSpPr/>
          <p:nvPr/>
        </p:nvSpPr>
        <p:spPr>
          <a:xfrm>
            <a:off x="2314956" y="5177869"/>
            <a:ext cx="2255520" cy="886968"/>
          </a:xfrm>
          <a:prstGeom prst="rect">
            <a:avLst/>
          </a:prstGeom>
          <a:gradFill>
            <a:gsLst>
              <a:gs pos="0">
                <a:srgbClr val="FFFFCC"/>
              </a:gs>
              <a:gs pos="87000">
                <a:srgbClr val="FFC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fr-FR"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VALIDATION</a:t>
            </a:r>
            <a:endParaRPr lang="fr-FR"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fr-FR"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 des 3 semestres obligatoires pour le parcours</a:t>
            </a:r>
          </a:p>
        </p:txBody>
      </p:sp>
      <p:sp>
        <p:nvSpPr>
          <p:cNvPr id="51" name="Rectangle 50"/>
          <p:cNvSpPr/>
          <p:nvPr/>
        </p:nvSpPr>
        <p:spPr>
          <a:xfrm>
            <a:off x="4621239" y="5177869"/>
            <a:ext cx="2232189" cy="886968"/>
          </a:xfrm>
          <a:prstGeom prst="rect">
            <a:avLst/>
          </a:prstGeom>
          <a:gradFill>
            <a:gsLst>
              <a:gs pos="0">
                <a:srgbClr val="FFFFCC"/>
              </a:gs>
              <a:gs pos="87000">
                <a:srgbClr val="FFC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fr-FR"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VALIDATION</a:t>
            </a:r>
            <a:endParaRPr lang="fr-FR"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fr-FR" sz="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fr-FR"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 semestre obligatoire</a:t>
            </a:r>
          </a:p>
          <a:p>
            <a:pPr algn="ctr"/>
            <a:r>
              <a:rPr lang="fr-FR"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 semestre libre</a:t>
            </a:r>
          </a:p>
        </p:txBody>
      </p:sp>
      <p:sp>
        <p:nvSpPr>
          <p:cNvPr id="53" name="Organigramme : Extraire 52"/>
          <p:cNvSpPr/>
          <p:nvPr/>
        </p:nvSpPr>
        <p:spPr>
          <a:xfrm rot="5400000">
            <a:off x="2165926" y="5218493"/>
            <a:ext cx="345303" cy="293552"/>
          </a:xfrm>
          <a:prstGeom prst="flowChartExtra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dk1">
              <a:hueOff val="0"/>
              <a:satOff val="0"/>
              <a:lumOff val="0"/>
              <a:alphaOff val="0"/>
            </a:schemeClr>
          </a:fontRef>
        </p:style>
      </p:sp>
      <p:sp>
        <p:nvSpPr>
          <p:cNvPr id="54" name="Rectangle avec coins rognés en diagonale 53"/>
          <p:cNvSpPr/>
          <p:nvPr/>
        </p:nvSpPr>
        <p:spPr>
          <a:xfrm>
            <a:off x="3457576" y="6027785"/>
            <a:ext cx="1123176" cy="345304"/>
          </a:xfrm>
          <a:prstGeom prst="snip2Diag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Thèse d’exercice</a:t>
            </a:r>
            <a:endParaRPr lang="fr-FR"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Organigramme : Extraire 54"/>
          <p:cNvSpPr/>
          <p:nvPr/>
        </p:nvSpPr>
        <p:spPr>
          <a:xfrm rot="5400000">
            <a:off x="4479359" y="5635610"/>
            <a:ext cx="345303" cy="293552"/>
          </a:xfrm>
          <a:prstGeom prst="flowChartExtra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dk1">
              <a:hueOff val="0"/>
              <a:satOff val="0"/>
              <a:lumOff val="0"/>
              <a:alphaOff val="0"/>
            </a:schemeClr>
          </a:fontRef>
        </p:style>
      </p:sp>
      <p:sp>
        <p:nvSpPr>
          <p:cNvPr id="56" name="Rectangle avec coins rognés en diagonale 55"/>
          <p:cNvSpPr/>
          <p:nvPr/>
        </p:nvSpPr>
        <p:spPr>
          <a:xfrm>
            <a:off x="5646188" y="6027785"/>
            <a:ext cx="1199372" cy="376500"/>
          </a:xfrm>
          <a:prstGeom prst="snip2Diag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Mémoire de DES BM</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Rectangle avec coins rognés en diagonale 51"/>
          <p:cNvSpPr/>
          <p:nvPr/>
        </p:nvSpPr>
        <p:spPr>
          <a:xfrm>
            <a:off x="466723" y="6027785"/>
            <a:ext cx="1800990" cy="556624"/>
          </a:xfrm>
          <a:prstGeom prst="snip2Diag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850" b="1" dirty="0">
                <a:solidFill>
                  <a:schemeClr val="tx1"/>
                </a:solidFill>
                <a:latin typeface="Verdana" panose="020B0604030504040204" pitchFamily="34" charset="0"/>
                <a:ea typeface="Verdana" panose="020B0604030504040204" pitchFamily="34" charset="0"/>
                <a:cs typeface="Verdana" panose="020B0604030504040204" pitchFamily="34" charset="0"/>
              </a:rPr>
              <a:t>Qualification pour tous les actes de Biologie polyvalente de première ligne et urgences</a:t>
            </a:r>
          </a:p>
        </p:txBody>
      </p:sp>
      <p:cxnSp>
        <p:nvCxnSpPr>
          <p:cNvPr id="4" name="Connecteur droit 3"/>
          <p:cNvCxnSpPr/>
          <p:nvPr/>
        </p:nvCxnSpPr>
        <p:spPr>
          <a:xfrm>
            <a:off x="49530" y="2187776"/>
            <a:ext cx="2218182" cy="0"/>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cxnSp>
        <p:nvCxnSpPr>
          <p:cNvPr id="57" name="Connecteur droit 56"/>
          <p:cNvCxnSpPr/>
          <p:nvPr/>
        </p:nvCxnSpPr>
        <p:spPr>
          <a:xfrm flipV="1">
            <a:off x="2308123" y="2185318"/>
            <a:ext cx="2272628" cy="4818"/>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cxnSp>
        <p:nvCxnSpPr>
          <p:cNvPr id="58" name="Connecteur droit 57"/>
          <p:cNvCxnSpPr/>
          <p:nvPr/>
        </p:nvCxnSpPr>
        <p:spPr>
          <a:xfrm>
            <a:off x="6903720" y="2183452"/>
            <a:ext cx="2178558" cy="0"/>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cxnSp>
        <p:nvCxnSpPr>
          <p:cNvPr id="59" name="Connecteur droit 58"/>
          <p:cNvCxnSpPr/>
          <p:nvPr/>
        </p:nvCxnSpPr>
        <p:spPr>
          <a:xfrm>
            <a:off x="4621239" y="2183452"/>
            <a:ext cx="2232189" cy="0"/>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147981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00FF"/>
                </a:solidFill>
              </a:rPr>
              <a:t>Fin de phase socle</a:t>
            </a:r>
          </a:p>
        </p:txBody>
      </p:sp>
      <p:sp>
        <p:nvSpPr>
          <p:cNvPr id="3" name="Rectangle 3"/>
          <p:cNvSpPr txBox="1">
            <a:spLocks noChangeArrowheads="1"/>
          </p:cNvSpPr>
          <p:nvPr/>
        </p:nvSpPr>
        <p:spPr>
          <a:xfrm>
            <a:off x="371475" y="1417639"/>
            <a:ext cx="8229600" cy="2496277"/>
          </a:xfrm>
          <a:prstGeom prst="rect">
            <a:avLst/>
          </a:prstGeom>
          <a:ln w="28575">
            <a:miter lim="800000"/>
            <a:headEnd/>
            <a:tailEnd/>
          </a:ln>
          <a:extLs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sz="1600">
                <a:solidFill>
                  <a:schemeClr val="accent2"/>
                </a:solidFill>
                <a:latin typeface="+mn-lt"/>
              </a:defRPr>
            </a:lvl5pPr>
            <a:lvl6pPr marL="2514600" indent="-228600" algn="l" rtl="0" fontAlgn="base">
              <a:spcBef>
                <a:spcPct val="20000"/>
              </a:spcBef>
              <a:spcAft>
                <a:spcPct val="0"/>
              </a:spcAft>
              <a:buChar char="»"/>
              <a:defRPr sz="1600">
                <a:solidFill>
                  <a:schemeClr val="accent2"/>
                </a:solidFill>
                <a:latin typeface="+mn-lt"/>
              </a:defRPr>
            </a:lvl6pPr>
            <a:lvl7pPr marL="2971800" indent="-228600" algn="l" rtl="0" fontAlgn="base">
              <a:spcBef>
                <a:spcPct val="20000"/>
              </a:spcBef>
              <a:spcAft>
                <a:spcPct val="0"/>
              </a:spcAft>
              <a:buChar char="»"/>
              <a:defRPr sz="1600">
                <a:solidFill>
                  <a:schemeClr val="accent2"/>
                </a:solidFill>
                <a:latin typeface="+mn-lt"/>
              </a:defRPr>
            </a:lvl7pPr>
            <a:lvl8pPr marL="3429000" indent="-228600" algn="l" rtl="0" fontAlgn="base">
              <a:spcBef>
                <a:spcPct val="20000"/>
              </a:spcBef>
              <a:spcAft>
                <a:spcPct val="0"/>
              </a:spcAft>
              <a:buChar char="»"/>
              <a:defRPr sz="1600">
                <a:solidFill>
                  <a:schemeClr val="accent2"/>
                </a:solidFill>
                <a:latin typeface="+mn-lt"/>
              </a:defRPr>
            </a:lvl8pPr>
            <a:lvl9pPr marL="3886200" indent="-228600" algn="l" rtl="0" fontAlgn="base">
              <a:spcBef>
                <a:spcPct val="20000"/>
              </a:spcBef>
              <a:spcAft>
                <a:spcPct val="0"/>
              </a:spcAft>
              <a:buChar char="»"/>
              <a:defRPr sz="1600">
                <a:solidFill>
                  <a:schemeClr val="accent2"/>
                </a:solidFill>
                <a:latin typeface="+mn-lt"/>
              </a:defRPr>
            </a:lvl9pPr>
          </a:lstStyle>
          <a:p>
            <a:pPr algn="just" eaLnBrk="1" hangingPunct="1">
              <a:lnSpc>
                <a:spcPct val="80000"/>
              </a:lnSpc>
              <a:defRPr/>
            </a:pPr>
            <a:r>
              <a:rPr lang="fr-FR" altLang="fr-FR" kern="0" dirty="0">
                <a:solidFill>
                  <a:schemeClr val="tx1"/>
                </a:solidFill>
              </a:rPr>
              <a:t>Contrat tripartite:</a:t>
            </a:r>
          </a:p>
          <a:p>
            <a:pPr lvl="1" algn="just" eaLnBrk="1" hangingPunct="1">
              <a:lnSpc>
                <a:spcPct val="80000"/>
              </a:lnSpc>
              <a:defRPr/>
            </a:pPr>
            <a:r>
              <a:rPr lang="fr-FR" altLang="fr-FR" kern="0" dirty="0">
                <a:solidFill>
                  <a:schemeClr val="tx1"/>
                </a:solidFill>
              </a:rPr>
              <a:t>Étudiant</a:t>
            </a:r>
          </a:p>
          <a:p>
            <a:pPr lvl="1" algn="just" eaLnBrk="1" hangingPunct="1">
              <a:lnSpc>
                <a:spcPct val="80000"/>
              </a:lnSpc>
              <a:defRPr/>
            </a:pPr>
            <a:r>
              <a:rPr lang="fr-FR" altLang="fr-FR" kern="0" dirty="0">
                <a:solidFill>
                  <a:schemeClr val="tx1"/>
                </a:solidFill>
              </a:rPr>
              <a:t>Commission de coordination locale (coordonnateur local)</a:t>
            </a:r>
          </a:p>
          <a:p>
            <a:pPr lvl="1" algn="just" eaLnBrk="1" hangingPunct="1">
              <a:lnSpc>
                <a:spcPct val="80000"/>
              </a:lnSpc>
              <a:defRPr/>
            </a:pPr>
            <a:r>
              <a:rPr lang="fr-FR" altLang="fr-FR" kern="0" dirty="0">
                <a:solidFill>
                  <a:schemeClr val="tx1"/>
                </a:solidFill>
              </a:rPr>
              <a:t>Doyen</a:t>
            </a:r>
          </a:p>
          <a:p>
            <a:pPr algn="just" eaLnBrk="1" hangingPunct="1">
              <a:lnSpc>
                <a:spcPct val="80000"/>
              </a:lnSpc>
              <a:defRPr/>
            </a:pPr>
            <a:r>
              <a:rPr lang="fr-FR" altLang="fr-FR" kern="0" dirty="0">
                <a:solidFill>
                  <a:schemeClr val="tx1"/>
                </a:solidFill>
              </a:rPr>
              <a:t>Objectifs pédagogiques</a:t>
            </a:r>
          </a:p>
          <a:p>
            <a:pPr algn="just" eaLnBrk="1" hangingPunct="1">
              <a:lnSpc>
                <a:spcPct val="80000"/>
              </a:lnSpc>
              <a:defRPr/>
            </a:pPr>
            <a:r>
              <a:rPr lang="fr-FR" altLang="fr-FR" kern="0" dirty="0">
                <a:solidFill>
                  <a:schemeClr val="tx1"/>
                </a:solidFill>
              </a:rPr>
              <a:t>Parcours de formation</a:t>
            </a:r>
          </a:p>
        </p:txBody>
      </p:sp>
      <p:sp>
        <p:nvSpPr>
          <p:cNvPr id="4" name="Rectangle 3"/>
          <p:cNvSpPr txBox="1">
            <a:spLocks noChangeArrowheads="1"/>
          </p:cNvSpPr>
          <p:nvPr/>
        </p:nvSpPr>
        <p:spPr bwMode="auto">
          <a:xfrm>
            <a:off x="371475" y="4086760"/>
            <a:ext cx="8229600" cy="2548159"/>
          </a:xfrm>
          <a:prstGeom prst="rect">
            <a:avLst/>
          </a:prstGeom>
          <a:solidFill>
            <a:srgbClr val="FFFF00">
              <a:alpha val="42000"/>
            </a:srgbClr>
          </a:solidFill>
          <a:ln w="28575">
            <a:solidFill>
              <a:schemeClr val="tx1"/>
            </a:solidFill>
            <a:miter lim="800000"/>
            <a:headEnd/>
            <a:tailEnd/>
          </a:ln>
          <a:effectLst/>
          <a:extLs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lnSpc>
                <a:spcPct val="80000"/>
              </a:lnSpc>
            </a:pPr>
            <a:r>
              <a:rPr lang="fr-FR" altLang="fr-FR" sz="2800" dirty="0">
                <a:solidFill>
                  <a:srgbClr val="000000"/>
                </a:solidFill>
                <a:latin typeface="+mn-lt"/>
              </a:rPr>
              <a:t>Parcours de formation</a:t>
            </a:r>
          </a:p>
          <a:p>
            <a:pPr lvl="1" algn="just" eaLnBrk="1" hangingPunct="1">
              <a:lnSpc>
                <a:spcPct val="80000"/>
              </a:lnSpc>
            </a:pPr>
            <a:r>
              <a:rPr lang="fr-FR" altLang="fr-FR" sz="2400" dirty="0">
                <a:solidFill>
                  <a:srgbClr val="000000"/>
                </a:solidFill>
                <a:latin typeface="+mn-lt"/>
              </a:rPr>
              <a:t>Maquette</a:t>
            </a:r>
          </a:p>
          <a:p>
            <a:pPr lvl="2" algn="just" eaLnBrk="1" hangingPunct="1">
              <a:lnSpc>
                <a:spcPct val="80000"/>
              </a:lnSpc>
            </a:pPr>
            <a:r>
              <a:rPr lang="fr-FR" altLang="fr-FR" sz="1800" dirty="0">
                <a:solidFill>
                  <a:srgbClr val="000000"/>
                </a:solidFill>
                <a:latin typeface="+mn-lt"/>
              </a:rPr>
              <a:t>Y compris stages hors-subdivision</a:t>
            </a:r>
          </a:p>
          <a:p>
            <a:pPr lvl="1" algn="just" eaLnBrk="1" hangingPunct="1">
              <a:lnSpc>
                <a:spcPct val="80000"/>
              </a:lnSpc>
            </a:pPr>
            <a:r>
              <a:rPr lang="fr-FR" altLang="fr-FR" sz="2400" dirty="0">
                <a:solidFill>
                  <a:srgbClr val="000000"/>
                </a:solidFill>
                <a:latin typeface="+mn-lt"/>
              </a:rPr>
              <a:t>Option ou FST</a:t>
            </a:r>
          </a:p>
          <a:p>
            <a:pPr lvl="1" algn="just" eaLnBrk="1" hangingPunct="1">
              <a:lnSpc>
                <a:spcPct val="80000"/>
              </a:lnSpc>
            </a:pPr>
            <a:r>
              <a:rPr lang="fr-FR" altLang="fr-FR" sz="2400" dirty="0">
                <a:solidFill>
                  <a:srgbClr val="000000"/>
                </a:solidFill>
                <a:latin typeface="+mn-lt"/>
              </a:rPr>
              <a:t>Thèse </a:t>
            </a:r>
            <a:r>
              <a:rPr lang="fr-FR" altLang="fr-FR" sz="2000" dirty="0">
                <a:solidFill>
                  <a:srgbClr val="000000"/>
                </a:solidFill>
                <a:latin typeface="+mn-lt"/>
              </a:rPr>
              <a:t>(de recherche, dans la spécialité, avant phase de consolidation!)</a:t>
            </a:r>
          </a:p>
          <a:p>
            <a:pPr algn="just" eaLnBrk="1" hangingPunct="1">
              <a:lnSpc>
                <a:spcPct val="80000"/>
              </a:lnSpc>
            </a:pPr>
            <a:r>
              <a:rPr lang="fr-FR" altLang="fr-FR" sz="2800" dirty="0">
                <a:solidFill>
                  <a:srgbClr val="000000"/>
                </a:solidFill>
                <a:latin typeface="+mn-lt"/>
              </a:rPr>
              <a:t>Avant les choix donc (août)-septembre </a:t>
            </a:r>
            <a:r>
              <a:rPr lang="fr-FR" altLang="fr-FR" sz="2800" dirty="0">
                <a:solidFill>
                  <a:srgbClr val="000000"/>
                </a:solidFill>
                <a:latin typeface="+mn-lt"/>
                <a:sym typeface="Wingdings" pitchFamily="2" charset="2"/>
              </a:rPr>
              <a:t> RDV</a:t>
            </a:r>
            <a:endParaRPr lang="fr-FR" altLang="fr-FR" sz="2800" dirty="0">
              <a:solidFill>
                <a:srgbClr val="000000"/>
              </a:solidFill>
              <a:latin typeface="+mn-lt"/>
            </a:endParaRPr>
          </a:p>
          <a:p>
            <a:pPr lvl="1" algn="just" eaLnBrk="1" hangingPunct="1">
              <a:lnSpc>
                <a:spcPct val="80000"/>
              </a:lnSpc>
            </a:pPr>
            <a:endParaRPr lang="fr-FR" altLang="fr-FR" dirty="0">
              <a:solidFill>
                <a:srgbClr val="000000"/>
              </a:solidFill>
            </a:endParaRPr>
          </a:p>
          <a:p>
            <a:pPr eaLnBrk="1" hangingPunct="1">
              <a:lnSpc>
                <a:spcPct val="80000"/>
              </a:lnSpc>
            </a:pPr>
            <a:endParaRPr lang="fr-FR" altLang="fr-FR" dirty="0">
              <a:solidFill>
                <a:srgbClr val="000000"/>
              </a:solidFill>
            </a:endParaRPr>
          </a:p>
        </p:txBody>
      </p:sp>
    </p:spTree>
    <p:extLst>
      <p:ext uri="{BB962C8B-B14F-4D97-AF65-F5344CB8AC3E}">
        <p14:creationId xmlns:p14="http://schemas.microsoft.com/office/powerpoint/2010/main" val="31855616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9"/>
            <a:ext cx="9144000" cy="1143000"/>
          </a:xfrm>
        </p:spPr>
        <p:txBody>
          <a:bodyPr>
            <a:normAutofit fontScale="90000"/>
          </a:bodyPr>
          <a:lstStyle/>
          <a:p>
            <a:r>
              <a:rPr lang="fr-FR" b="1" dirty="0"/>
              <a:t>Phase d’approfondissement : 2 semestres</a:t>
            </a:r>
            <a:r>
              <a:rPr lang="fr-FR" dirty="0"/>
              <a:t/>
            </a:r>
            <a:br>
              <a:rPr lang="fr-FR" dirty="0"/>
            </a:br>
            <a:endParaRPr lang="fr-FR" dirty="0"/>
          </a:p>
        </p:txBody>
      </p:sp>
      <p:sp>
        <p:nvSpPr>
          <p:cNvPr id="3" name="Espace réservé du contenu 2"/>
          <p:cNvSpPr>
            <a:spLocks noGrp="1"/>
          </p:cNvSpPr>
          <p:nvPr>
            <p:ph idx="1"/>
          </p:nvPr>
        </p:nvSpPr>
        <p:spPr>
          <a:xfrm>
            <a:off x="457200" y="1260791"/>
            <a:ext cx="8229600" cy="4525963"/>
          </a:xfrm>
        </p:spPr>
        <p:txBody>
          <a:bodyPr>
            <a:normAutofit fontScale="85000" lnSpcReduction="20000"/>
          </a:bodyPr>
          <a:lstStyle/>
          <a:p>
            <a:r>
              <a:rPr lang="fr-FR" dirty="0" smtClean="0"/>
              <a:t>Un « contrat de formation » mentionnant le choix d’option précoce de l’interne et son sujet de thèse, est établi en accord avec la commission locale de coordination de BM, et par le directeur de l’UFR de médecine ou de pharmacie.</a:t>
            </a:r>
          </a:p>
          <a:p>
            <a:r>
              <a:rPr lang="fr-FR" dirty="0" smtClean="0"/>
              <a:t>Les 2 stages de la phase d’approfondissement doivent avoir un lien avec l’option précoce choisie.</a:t>
            </a:r>
          </a:p>
          <a:p>
            <a:r>
              <a:rPr lang="fr-FR" b="1" dirty="0" smtClean="0">
                <a:solidFill>
                  <a:srgbClr val="0000FF"/>
                </a:solidFill>
              </a:rPr>
              <a:t>A l’issue de la phase approfondissement, l’interne doit obligatoirement avoir soutenu sa thèse </a:t>
            </a:r>
            <a:r>
              <a:rPr lang="fr-FR" dirty="0" smtClean="0"/>
              <a:t>: l’étudiant est </a:t>
            </a:r>
            <a:r>
              <a:rPr lang="fr-FR" dirty="0" err="1" smtClean="0"/>
              <a:t>thésé</a:t>
            </a:r>
            <a:r>
              <a:rPr lang="fr-FR" dirty="0" smtClean="0"/>
              <a:t>, inscrit à l’Ordre et diplômé d’Etat. Il peut s’inscrire à la phase suivante qui a un statut particulier. Phase de consolidation : 2 semestres</a:t>
            </a:r>
          </a:p>
          <a:p>
            <a:endParaRPr lang="fr-FR" dirty="0"/>
          </a:p>
        </p:txBody>
      </p:sp>
    </p:spTree>
    <p:extLst>
      <p:ext uri="{BB962C8B-B14F-4D97-AF65-F5344CB8AC3E}">
        <p14:creationId xmlns:p14="http://schemas.microsoft.com/office/powerpoint/2010/main" val="5168152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619" y="88510"/>
            <a:ext cx="8229600" cy="721694"/>
          </a:xfrm>
        </p:spPr>
        <p:txBody>
          <a:bodyPr>
            <a:normAutofit fontScale="90000"/>
          </a:bodyPr>
          <a:lstStyle/>
          <a:p>
            <a:r>
              <a:rPr lang="fr-FR" b="1" dirty="0"/>
              <a:t>Options précoces des DES</a:t>
            </a:r>
          </a:p>
        </p:txBody>
      </p:sp>
      <p:sp>
        <p:nvSpPr>
          <p:cNvPr id="3" name="Rectangle 3"/>
          <p:cNvSpPr txBox="1">
            <a:spLocks noChangeArrowheads="1"/>
          </p:cNvSpPr>
          <p:nvPr/>
        </p:nvSpPr>
        <p:spPr bwMode="auto">
          <a:xfrm>
            <a:off x="226696" y="1028733"/>
            <a:ext cx="8229600" cy="5472608"/>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lnSpc>
                <a:spcPct val="80000"/>
              </a:lnSpc>
            </a:pPr>
            <a:r>
              <a:rPr lang="fr-FR" altLang="fr-FR" sz="2400" dirty="0">
                <a:latin typeface="+mn-lt"/>
              </a:rPr>
              <a:t>Un même DES avec des modes d’exercice différents</a:t>
            </a:r>
          </a:p>
          <a:p>
            <a:pPr algn="just" eaLnBrk="1" hangingPunct="1">
              <a:lnSpc>
                <a:spcPct val="80000"/>
              </a:lnSpc>
            </a:pPr>
            <a:r>
              <a:rPr lang="fr-FR" altLang="fr-FR" sz="2400" dirty="0">
                <a:latin typeface="+mn-lt"/>
              </a:rPr>
              <a:t>A choisir précocement (début de phase socle)</a:t>
            </a:r>
          </a:p>
          <a:p>
            <a:pPr marL="457200" indent="-457200" algn="just" eaLnBrk="1" hangingPunct="1">
              <a:lnSpc>
                <a:spcPct val="80000"/>
              </a:lnSpc>
              <a:buFont typeface="+mj-lt"/>
              <a:buAutoNum type="arabicPeriod"/>
            </a:pPr>
            <a:r>
              <a:rPr lang="fr-FR" altLang="fr-FR" sz="2400" dirty="0">
                <a:latin typeface="+mn-lt"/>
              </a:rPr>
              <a:t>Chirurgie pédiatrique</a:t>
            </a:r>
          </a:p>
          <a:p>
            <a:pPr lvl="1" algn="just">
              <a:lnSpc>
                <a:spcPct val="80000"/>
              </a:lnSpc>
            </a:pPr>
            <a:r>
              <a:rPr lang="fr-FR" altLang="fr-FR" sz="1800" dirty="0">
                <a:latin typeface="+mn-lt"/>
              </a:rPr>
              <a:t>Option chirurgie viscérale</a:t>
            </a:r>
          </a:p>
          <a:p>
            <a:pPr lvl="1" algn="just">
              <a:lnSpc>
                <a:spcPct val="80000"/>
              </a:lnSpc>
            </a:pPr>
            <a:r>
              <a:rPr lang="fr-FR" altLang="fr-FR" sz="1800" dirty="0">
                <a:latin typeface="+mn-lt"/>
              </a:rPr>
              <a:t>Option orthopédie - traumatologie</a:t>
            </a:r>
          </a:p>
          <a:p>
            <a:pPr marL="457200" indent="-457200" algn="just" eaLnBrk="1" hangingPunct="1">
              <a:lnSpc>
                <a:spcPct val="80000"/>
              </a:lnSpc>
              <a:buFont typeface="+mj-lt"/>
              <a:buAutoNum type="arabicPeriod"/>
            </a:pPr>
            <a:r>
              <a:rPr lang="fr-FR" altLang="fr-FR" sz="2400" dirty="0">
                <a:latin typeface="+mn-lt"/>
              </a:rPr>
              <a:t>Oncologie</a:t>
            </a:r>
          </a:p>
          <a:p>
            <a:pPr lvl="1" algn="just">
              <a:lnSpc>
                <a:spcPct val="80000"/>
              </a:lnSpc>
            </a:pPr>
            <a:r>
              <a:rPr lang="fr-FR" altLang="fr-FR" sz="1800" dirty="0">
                <a:latin typeface="+mn-lt"/>
              </a:rPr>
              <a:t>Option oncologie médicale</a:t>
            </a:r>
          </a:p>
          <a:p>
            <a:pPr lvl="1" algn="just">
              <a:lnSpc>
                <a:spcPct val="80000"/>
              </a:lnSpc>
            </a:pPr>
            <a:r>
              <a:rPr lang="fr-FR" altLang="fr-FR" sz="1800" dirty="0">
                <a:latin typeface="+mn-lt"/>
              </a:rPr>
              <a:t>Option oncologie - radiothérapie</a:t>
            </a:r>
          </a:p>
          <a:p>
            <a:pPr marL="457200" indent="-457200" algn="just" eaLnBrk="1" hangingPunct="1">
              <a:lnSpc>
                <a:spcPct val="80000"/>
              </a:lnSpc>
              <a:buFont typeface="+mj-lt"/>
              <a:buAutoNum type="arabicPeriod"/>
            </a:pPr>
            <a:r>
              <a:rPr lang="fr-FR" altLang="fr-FR" sz="2400" b="1" dirty="0">
                <a:solidFill>
                  <a:srgbClr val="0000FF"/>
                </a:solidFill>
                <a:latin typeface="+mn-lt"/>
              </a:rPr>
              <a:t>Biologie médicale</a:t>
            </a:r>
          </a:p>
          <a:p>
            <a:pPr lvl="1" algn="just">
              <a:lnSpc>
                <a:spcPct val="80000"/>
              </a:lnSpc>
            </a:pPr>
            <a:r>
              <a:rPr lang="fr-FR" altLang="fr-FR" sz="1800" b="1" dirty="0">
                <a:solidFill>
                  <a:srgbClr val="0000FF"/>
                </a:solidFill>
                <a:latin typeface="+mn-lt"/>
              </a:rPr>
              <a:t>Option biologie générale</a:t>
            </a:r>
          </a:p>
          <a:p>
            <a:pPr lvl="1" algn="just">
              <a:lnSpc>
                <a:spcPct val="80000"/>
              </a:lnSpc>
            </a:pPr>
            <a:r>
              <a:rPr lang="fr-FR" altLang="fr-FR" sz="1800" b="1" dirty="0">
                <a:solidFill>
                  <a:srgbClr val="0000FF"/>
                </a:solidFill>
                <a:latin typeface="+mn-lt"/>
              </a:rPr>
              <a:t>Option médecine moléculaire, génétique, pharmacologie</a:t>
            </a:r>
          </a:p>
          <a:p>
            <a:pPr lvl="1" algn="just">
              <a:lnSpc>
                <a:spcPct val="80000"/>
              </a:lnSpc>
            </a:pPr>
            <a:r>
              <a:rPr lang="fr-FR" altLang="fr-FR" sz="1800" b="1" dirty="0">
                <a:solidFill>
                  <a:srgbClr val="0000FF"/>
                </a:solidFill>
                <a:latin typeface="+mn-lt"/>
              </a:rPr>
              <a:t>Option hématologie &amp; immunologie</a:t>
            </a:r>
          </a:p>
          <a:p>
            <a:pPr lvl="1" algn="just">
              <a:lnSpc>
                <a:spcPct val="80000"/>
              </a:lnSpc>
            </a:pPr>
            <a:r>
              <a:rPr lang="fr-FR" altLang="fr-FR" sz="1800" b="1" dirty="0">
                <a:solidFill>
                  <a:srgbClr val="0000FF"/>
                </a:solidFill>
                <a:latin typeface="+mn-lt"/>
              </a:rPr>
              <a:t>Option agents infectieux</a:t>
            </a:r>
          </a:p>
          <a:p>
            <a:pPr lvl="1" algn="just">
              <a:lnSpc>
                <a:spcPct val="80000"/>
              </a:lnSpc>
            </a:pPr>
            <a:r>
              <a:rPr lang="fr-FR" altLang="fr-FR" sz="1800" b="1" dirty="0">
                <a:solidFill>
                  <a:srgbClr val="0000FF"/>
                </a:solidFill>
                <a:latin typeface="+mn-lt"/>
              </a:rPr>
              <a:t>Option biologie de la reproduction</a:t>
            </a:r>
          </a:p>
          <a:p>
            <a:pPr algn="just">
              <a:lnSpc>
                <a:spcPct val="80000"/>
              </a:lnSpc>
            </a:pPr>
            <a:r>
              <a:rPr lang="fr-FR" altLang="fr-FR" sz="2400" dirty="0">
                <a:latin typeface="+mn-lt"/>
              </a:rPr>
              <a:t>Quid de la répartition ?</a:t>
            </a:r>
          </a:p>
          <a:p>
            <a:pPr algn="just" eaLnBrk="1" hangingPunct="1">
              <a:lnSpc>
                <a:spcPct val="80000"/>
              </a:lnSpc>
            </a:pPr>
            <a:endParaRPr lang="fr-FR" altLang="fr-FR" sz="2800" dirty="0"/>
          </a:p>
          <a:p>
            <a:pPr algn="just" eaLnBrk="1" hangingPunct="1">
              <a:lnSpc>
                <a:spcPct val="80000"/>
              </a:lnSpc>
            </a:pPr>
            <a:endParaRPr lang="fr-FR" altLang="fr-FR" sz="2800" dirty="0"/>
          </a:p>
          <a:p>
            <a:pPr lvl="1" algn="just" eaLnBrk="1" hangingPunct="1">
              <a:lnSpc>
                <a:spcPct val="80000"/>
              </a:lnSpc>
            </a:pPr>
            <a:endParaRPr lang="fr-FR" altLang="fr-FR" sz="2400" dirty="0"/>
          </a:p>
          <a:p>
            <a:pPr lvl="1" algn="just" eaLnBrk="1" hangingPunct="1">
              <a:lnSpc>
                <a:spcPct val="80000"/>
              </a:lnSpc>
            </a:pPr>
            <a:endParaRPr lang="fr-FR" altLang="fr-FR" sz="2400" dirty="0"/>
          </a:p>
        </p:txBody>
      </p:sp>
    </p:spTree>
    <p:extLst>
      <p:ext uri="{BB962C8B-B14F-4D97-AF65-F5344CB8AC3E}">
        <p14:creationId xmlns:p14="http://schemas.microsoft.com/office/powerpoint/2010/main" val="34652753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Phase de consolidation : 2 semestres</a:t>
            </a:r>
            <a:r>
              <a:rPr lang="fr-FR" dirty="0"/>
              <a:t/>
            </a:r>
            <a:br>
              <a:rPr lang="fr-FR" dirty="0"/>
            </a:br>
            <a:endParaRPr lang="fr-FR" dirty="0"/>
          </a:p>
        </p:txBody>
      </p:sp>
      <p:sp>
        <p:nvSpPr>
          <p:cNvPr id="3" name="Espace réservé du contenu 2"/>
          <p:cNvSpPr>
            <a:spLocks noGrp="1"/>
          </p:cNvSpPr>
          <p:nvPr>
            <p:ph idx="1"/>
          </p:nvPr>
        </p:nvSpPr>
        <p:spPr>
          <a:xfrm>
            <a:off x="128770" y="1074663"/>
            <a:ext cx="8924911" cy="4525963"/>
          </a:xfrm>
        </p:spPr>
        <p:txBody>
          <a:bodyPr>
            <a:noAutofit/>
          </a:bodyPr>
          <a:lstStyle/>
          <a:p>
            <a:r>
              <a:rPr lang="fr-FR" sz="2000" dirty="0" smtClean="0"/>
              <a:t>Cette phase a été créée dans le but de prendre en compte l’expérience acquise par l’interne au cours de son internat, et ainsi lui laisser davantage d’autonomie. Il a donc le statut de </a:t>
            </a:r>
            <a:r>
              <a:rPr lang="fr-FR" sz="2000" b="1" dirty="0" smtClean="0">
                <a:solidFill>
                  <a:srgbClr val="0000FF"/>
                </a:solidFill>
              </a:rPr>
              <a:t>Docteur Junior</a:t>
            </a:r>
            <a:r>
              <a:rPr lang="fr-FR" sz="2000" dirty="0" smtClean="0"/>
              <a:t>.</a:t>
            </a:r>
          </a:p>
          <a:p>
            <a:r>
              <a:rPr lang="fr-FR" sz="2000" dirty="0" smtClean="0"/>
              <a:t>Stages de la phase de consolidation à réaliser :</a:t>
            </a:r>
          </a:p>
          <a:p>
            <a:pPr marL="0" indent="0">
              <a:buNone/>
            </a:pPr>
            <a:r>
              <a:rPr lang="fr-FR" sz="2000" dirty="0" smtClean="0"/>
              <a:t>	</a:t>
            </a:r>
            <a:r>
              <a:rPr lang="fr-FR" sz="2000" b="1" dirty="0" smtClean="0"/>
              <a:t>Option Biologie Générale</a:t>
            </a:r>
            <a:r>
              <a:rPr lang="fr-FR" sz="2000" dirty="0" smtClean="0"/>
              <a:t> : 2 stages d’un semestre en lien avec la biologie générale</a:t>
            </a:r>
          </a:p>
          <a:p>
            <a:pPr marL="0" indent="0">
              <a:buNone/>
            </a:pPr>
            <a:r>
              <a:rPr lang="fr-FR" sz="2000" dirty="0" smtClean="0"/>
              <a:t>	</a:t>
            </a:r>
            <a:r>
              <a:rPr lang="fr-FR" sz="2000" b="1" dirty="0" smtClean="0"/>
              <a:t>Autres options</a:t>
            </a:r>
            <a:r>
              <a:rPr lang="fr-FR" sz="2000" dirty="0" smtClean="0"/>
              <a:t> : 1 stage d’un semestre en lien avec leur option, et 1 stage d’un semestre soit en lien avec leur option, soit agréé à titre principal dans une spécialité de la discipline médicale et à titre complémentaire en biologie médicale</a:t>
            </a:r>
          </a:p>
          <a:p>
            <a:pPr marL="0" indent="0">
              <a:buNone/>
            </a:pPr>
            <a:r>
              <a:rPr lang="fr-FR" sz="2000" dirty="0"/>
              <a:t>	</a:t>
            </a:r>
            <a:r>
              <a:rPr lang="fr-FR" sz="2000" b="1" dirty="0" smtClean="0"/>
              <a:t>Option Biologie de la Reproduction</a:t>
            </a:r>
            <a:r>
              <a:rPr lang="fr-FR" sz="2000" dirty="0" smtClean="0"/>
              <a:t> : 1 stage d’un semestre en biologie de la reproduction et 1 stage d’un semestre accompli de préférence, dans un lieu autorisé pour les actes cliniques d’Assistance médicale à la procréation ou dans un lieu de médecine moléculaire-génétique, en lien avec la biologie de la reproduction.</a:t>
            </a:r>
          </a:p>
          <a:p>
            <a:endParaRPr lang="fr-FR" sz="2000" dirty="0" smtClean="0"/>
          </a:p>
          <a:p>
            <a:r>
              <a:rPr lang="fr-FR" sz="2000" b="1" dirty="0" smtClean="0">
                <a:solidFill>
                  <a:srgbClr val="0000FF"/>
                </a:solidFill>
              </a:rPr>
              <a:t>Cette phase se termine par la présentation d’un mémoire de DES</a:t>
            </a:r>
            <a:r>
              <a:rPr lang="fr-FR" sz="2000" dirty="0" smtClean="0"/>
              <a:t>, et d’un examen oral. L’interne ayant soutenu sa thèse en fin de 3e année d’internat, et son mémoire de DES en fin d’internat, obtient ainsi le </a:t>
            </a:r>
            <a:r>
              <a:rPr lang="fr-FR" sz="2000" b="1" dirty="0" smtClean="0">
                <a:solidFill>
                  <a:srgbClr val="0000FF"/>
                </a:solidFill>
              </a:rPr>
              <a:t>DES de biologie médicale</a:t>
            </a:r>
            <a:r>
              <a:rPr lang="fr-FR" sz="2000" dirty="0" smtClean="0"/>
              <a:t>.</a:t>
            </a:r>
          </a:p>
          <a:p>
            <a:endParaRPr lang="fr-FR" sz="2000" dirty="0"/>
          </a:p>
        </p:txBody>
      </p:sp>
    </p:spTree>
    <p:extLst>
      <p:ext uri="{BB962C8B-B14F-4D97-AF65-F5344CB8AC3E}">
        <p14:creationId xmlns:p14="http://schemas.microsoft.com/office/powerpoint/2010/main" val="16310899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7756"/>
            <a:ext cx="8229600" cy="809090"/>
          </a:xfrm>
        </p:spPr>
        <p:txBody>
          <a:bodyPr/>
          <a:lstStyle/>
          <a:p>
            <a:r>
              <a:rPr lang="fr-FR" sz="4000" b="1" dirty="0"/>
              <a:t>Options ‘tardives’ des </a:t>
            </a:r>
            <a:r>
              <a:rPr lang="fr-FR" sz="4000" b="1" dirty="0" err="1"/>
              <a:t>DES</a:t>
            </a:r>
            <a:endParaRPr lang="fr-FR" sz="4000" b="1" dirty="0"/>
          </a:p>
        </p:txBody>
      </p:sp>
      <p:sp>
        <p:nvSpPr>
          <p:cNvPr id="3" name="Rectangle 3"/>
          <p:cNvSpPr txBox="1">
            <a:spLocks noChangeArrowheads="1"/>
          </p:cNvSpPr>
          <p:nvPr/>
        </p:nvSpPr>
        <p:spPr bwMode="auto">
          <a:xfrm>
            <a:off x="19" y="1220756"/>
            <a:ext cx="9143981" cy="503554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lnSpc>
                <a:spcPct val="80000"/>
              </a:lnSpc>
            </a:pPr>
            <a:r>
              <a:rPr lang="fr-FR" altLang="fr-FR" sz="2800" dirty="0">
                <a:latin typeface="+mn-lt"/>
              </a:rPr>
              <a:t>Spécifiques </a:t>
            </a:r>
            <a:r>
              <a:rPr lang="fr-FR" altLang="fr-FR" sz="2800" u="sng" dirty="0">
                <a:latin typeface="+mn-lt"/>
              </a:rPr>
              <a:t>d’un</a:t>
            </a:r>
            <a:r>
              <a:rPr lang="fr-FR" altLang="fr-FR" sz="2800" dirty="0">
                <a:latin typeface="+mn-lt"/>
              </a:rPr>
              <a:t> DES (cf. maquettes)</a:t>
            </a:r>
          </a:p>
          <a:p>
            <a:pPr marL="457200" lvl="1" indent="0" algn="just" eaLnBrk="1" hangingPunct="1">
              <a:lnSpc>
                <a:spcPct val="80000"/>
              </a:lnSpc>
              <a:buNone/>
            </a:pPr>
            <a:endParaRPr lang="fr-FR" altLang="fr-FR" sz="2400" dirty="0" smtClean="0">
              <a:latin typeface="+mn-lt"/>
            </a:endParaRPr>
          </a:p>
          <a:p>
            <a:pPr algn="just" eaLnBrk="1" hangingPunct="1">
              <a:lnSpc>
                <a:spcPct val="80000"/>
              </a:lnSpc>
            </a:pPr>
            <a:r>
              <a:rPr lang="fr-FR" altLang="fr-FR" sz="2800" dirty="0" smtClean="0">
                <a:latin typeface="+mn-lt"/>
              </a:rPr>
              <a:t>Ouvrent </a:t>
            </a:r>
            <a:r>
              <a:rPr lang="fr-FR" altLang="fr-FR" sz="2800" dirty="0">
                <a:latin typeface="+mn-lt"/>
              </a:rPr>
              <a:t>à ‘exercice d’une surspécialité au sein de la spécialité’</a:t>
            </a:r>
          </a:p>
          <a:p>
            <a:pPr algn="just">
              <a:lnSpc>
                <a:spcPct val="80000"/>
              </a:lnSpc>
            </a:pPr>
            <a:r>
              <a:rPr lang="fr-FR" altLang="fr-FR" sz="2800" b="1" dirty="0">
                <a:solidFill>
                  <a:srgbClr val="0000FF"/>
                </a:solidFill>
                <a:latin typeface="+mn-lt"/>
              </a:rPr>
              <a:t>Rallongent d’1 an les internats de 4 ans</a:t>
            </a:r>
          </a:p>
          <a:p>
            <a:pPr algn="just" eaLnBrk="1" hangingPunct="1">
              <a:lnSpc>
                <a:spcPct val="80000"/>
              </a:lnSpc>
            </a:pPr>
            <a:r>
              <a:rPr lang="fr-FR" altLang="fr-FR" sz="2800" dirty="0">
                <a:latin typeface="+mn-lt"/>
              </a:rPr>
              <a:t>Ne rallongent pas les internats de 5 ou 6 ans</a:t>
            </a:r>
          </a:p>
          <a:p>
            <a:pPr lvl="1" algn="just" eaLnBrk="1" hangingPunct="1">
              <a:lnSpc>
                <a:spcPct val="80000"/>
              </a:lnSpc>
            </a:pPr>
            <a:endParaRPr lang="fr-FR" altLang="fr-FR" sz="2400" dirty="0" smtClean="0">
              <a:latin typeface="+mn-lt"/>
            </a:endParaRPr>
          </a:p>
          <a:p>
            <a:pPr algn="just" eaLnBrk="1" hangingPunct="1">
              <a:lnSpc>
                <a:spcPct val="80000"/>
              </a:lnSpc>
            </a:pPr>
            <a:r>
              <a:rPr lang="fr-FR" altLang="fr-FR" sz="2800" dirty="0" smtClean="0">
                <a:latin typeface="+mn-lt"/>
              </a:rPr>
              <a:t>Nombre </a:t>
            </a:r>
            <a:r>
              <a:rPr lang="fr-FR" altLang="fr-FR" sz="2800" dirty="0">
                <a:latin typeface="+mn-lt"/>
              </a:rPr>
              <a:t>d’étudiants autorisés à s’inscrire </a:t>
            </a:r>
            <a:r>
              <a:rPr lang="fr-FR" altLang="fr-FR" sz="2800" dirty="0">
                <a:latin typeface="+mn-lt"/>
                <a:sym typeface="Wingdings" pitchFamily="2" charset="2"/>
              </a:rPr>
              <a:t> arrêté (?)</a:t>
            </a:r>
          </a:p>
          <a:p>
            <a:pPr algn="just" eaLnBrk="1" hangingPunct="1">
              <a:lnSpc>
                <a:spcPct val="80000"/>
              </a:lnSpc>
            </a:pPr>
            <a:r>
              <a:rPr lang="fr-FR" altLang="fr-FR" sz="2800" dirty="0">
                <a:latin typeface="+mn-lt"/>
                <a:sym typeface="Wingdings" pitchFamily="2" charset="2"/>
              </a:rPr>
              <a:t>Dossier à déposer à commission locale du DES</a:t>
            </a:r>
          </a:p>
          <a:p>
            <a:pPr algn="just" eaLnBrk="1" hangingPunct="1">
              <a:lnSpc>
                <a:spcPct val="80000"/>
              </a:lnSpc>
            </a:pPr>
            <a:r>
              <a:rPr lang="fr-FR" altLang="fr-FR" sz="2800" dirty="0">
                <a:latin typeface="+mn-lt"/>
                <a:sym typeface="Wingdings" pitchFamily="2" charset="2"/>
              </a:rPr>
              <a:t>Qui classe « ses » étudiants</a:t>
            </a:r>
          </a:p>
          <a:p>
            <a:pPr algn="just" eaLnBrk="1" hangingPunct="1">
              <a:lnSpc>
                <a:spcPct val="80000"/>
              </a:lnSpc>
            </a:pPr>
            <a:r>
              <a:rPr lang="fr-FR" altLang="fr-FR" sz="2800" dirty="0">
                <a:latin typeface="+mn-lt"/>
                <a:sym typeface="Wingdings" pitchFamily="2" charset="2"/>
              </a:rPr>
              <a:t>2 candidatures possibles à la même option</a:t>
            </a:r>
          </a:p>
          <a:p>
            <a:pPr algn="just" eaLnBrk="1" hangingPunct="1">
              <a:lnSpc>
                <a:spcPct val="80000"/>
              </a:lnSpc>
            </a:pPr>
            <a:r>
              <a:rPr lang="fr-FR" altLang="fr-FR" sz="2800" dirty="0">
                <a:latin typeface="+mn-lt"/>
                <a:sym typeface="Wingdings" pitchFamily="2" charset="2"/>
              </a:rPr>
              <a:t>On ne peut valider qu’une option </a:t>
            </a:r>
            <a:r>
              <a:rPr lang="fr-FR" altLang="fr-FR" sz="2800" u="sng" dirty="0">
                <a:latin typeface="+mn-lt"/>
                <a:sym typeface="Wingdings" pitchFamily="2" charset="2"/>
              </a:rPr>
              <a:t>ou</a:t>
            </a:r>
            <a:r>
              <a:rPr lang="fr-FR" altLang="fr-FR" sz="2800" dirty="0">
                <a:latin typeface="+mn-lt"/>
                <a:sym typeface="Wingdings" pitchFamily="2" charset="2"/>
              </a:rPr>
              <a:t> FST</a:t>
            </a:r>
            <a:endParaRPr lang="fr-FR" altLang="fr-FR" sz="2800" dirty="0">
              <a:latin typeface="+mn-lt"/>
            </a:endParaRPr>
          </a:p>
          <a:p>
            <a:pPr algn="just" eaLnBrk="1" hangingPunct="1">
              <a:lnSpc>
                <a:spcPct val="80000"/>
              </a:lnSpc>
            </a:pPr>
            <a:endParaRPr lang="fr-FR" altLang="fr-FR" dirty="0"/>
          </a:p>
          <a:p>
            <a:pPr algn="just" eaLnBrk="1" hangingPunct="1">
              <a:lnSpc>
                <a:spcPct val="80000"/>
              </a:lnSpc>
            </a:pPr>
            <a:endParaRPr lang="fr-FR" altLang="fr-FR" dirty="0"/>
          </a:p>
          <a:p>
            <a:pPr lvl="1" algn="just" eaLnBrk="1" hangingPunct="1">
              <a:lnSpc>
                <a:spcPct val="80000"/>
              </a:lnSpc>
            </a:pPr>
            <a:endParaRPr lang="fr-FR" altLang="fr-FR" dirty="0"/>
          </a:p>
          <a:p>
            <a:pPr lvl="1" algn="just" eaLnBrk="1" hangingPunct="1">
              <a:lnSpc>
                <a:spcPct val="80000"/>
              </a:lnSpc>
            </a:pPr>
            <a:endParaRPr lang="fr-FR" altLang="fr-FR" dirty="0"/>
          </a:p>
        </p:txBody>
      </p:sp>
    </p:spTree>
    <p:extLst>
      <p:ext uri="{BB962C8B-B14F-4D97-AF65-F5344CB8AC3E}">
        <p14:creationId xmlns:p14="http://schemas.microsoft.com/office/powerpoint/2010/main" val="3458452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TotalTime>
  <Words>1263</Words>
  <Application>Microsoft Macintosh PowerPoint</Application>
  <PresentationFormat>Présentation à l'écran (4:3)</PresentationFormat>
  <Paragraphs>230</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Réforme du 3ème cycle et FST</vt:lpstr>
      <vt:lpstr>Présentation PowerPoint</vt:lpstr>
      <vt:lpstr>Présentation PowerPoint</vt:lpstr>
      <vt:lpstr>Organisation générale du DESBM</vt:lpstr>
      <vt:lpstr>Fin de phase socle</vt:lpstr>
      <vt:lpstr>Phase d’approfondissement : 2 semestres </vt:lpstr>
      <vt:lpstr>Options précoces des DES</vt:lpstr>
      <vt:lpstr>Phase de consolidation : 2 semestres </vt:lpstr>
      <vt:lpstr>Options ‘tardives’ des DES</vt:lpstr>
      <vt:lpstr>FST…T = transversales</vt:lpstr>
      <vt:lpstr>Formations Spécialisées Transversales (FST)</vt:lpstr>
      <vt:lpstr>Les Formations spécialisées transversales (FST) </vt:lpstr>
      <vt:lpstr>Présentation PowerPoint</vt:lpstr>
      <vt:lpstr>Stages de la FST hématologie</vt:lpstr>
      <vt:lpstr>Compétences à maîtriser au terme de la formation </vt:lpstr>
      <vt:lpstr>Présentation PowerPoint</vt:lpstr>
      <vt:lpstr>Stages FST Thérapie cellulaire</vt:lpstr>
      <vt:lpstr>Compétences à maîtriser au terme de la formation </vt:lpstr>
      <vt:lpstr>Evaluation des FST</vt:lpstr>
      <vt:lpstr>Présentation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hemato</dc:creator>
  <cp:keywords/>
  <dc:description/>
  <cp:lastModifiedBy>Claire Pouplard</cp:lastModifiedBy>
  <cp:revision>24</cp:revision>
  <cp:lastPrinted>2018-10-18T17:25:26Z</cp:lastPrinted>
  <dcterms:created xsi:type="dcterms:W3CDTF">2018-10-01T20:49:20Z</dcterms:created>
  <dcterms:modified xsi:type="dcterms:W3CDTF">2018-10-19T06:04:41Z</dcterms:modified>
  <cp:category/>
</cp:coreProperties>
</file>